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17"/>
  </p:notesMasterIdLst>
  <p:handoutMasterIdLst>
    <p:handoutMasterId r:id="rId18"/>
  </p:handoutMasterIdLst>
  <p:sldIdLst>
    <p:sldId id="1283" r:id="rId2"/>
    <p:sldId id="2848" r:id="rId3"/>
    <p:sldId id="1418" r:id="rId4"/>
    <p:sldId id="3158" r:id="rId5"/>
    <p:sldId id="2066" r:id="rId6"/>
    <p:sldId id="1271" r:id="rId7"/>
    <p:sldId id="1267" r:id="rId8"/>
    <p:sldId id="1322" r:id="rId9"/>
    <p:sldId id="1281" r:id="rId10"/>
    <p:sldId id="1300" r:id="rId11"/>
    <p:sldId id="1264" r:id="rId12"/>
    <p:sldId id="1265" r:id="rId13"/>
    <p:sldId id="1301" r:id="rId14"/>
    <p:sldId id="1282" r:id="rId15"/>
    <p:sldId id="1315" r:id="rId16"/>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6/8/2024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6/8/2024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92A3CF9-E35E-4543-87AB-D85DDE3822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7ADE5B8-77B9-461D-BDE8-D56ACB929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106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3" r:id="rId5"/>
    <p:sldLayoutId id="2147490836" r:id="rId6"/>
    <p:sldLayoutId id="2147490835" r:id="rId7"/>
    <p:sldLayoutId id="2147490837"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4B375A-B286-4F55-8511-98B88266915E}"/>
              </a:ext>
            </a:extLst>
          </p:cNvPr>
          <p:cNvSpPr>
            <a:spLocks noGrp="1"/>
          </p:cNvSpPr>
          <p:nvPr>
            <p:ph type="subTitle" idx="1"/>
          </p:nvPr>
        </p:nvSpPr>
        <p:spPr/>
        <p:txBody>
          <a:bodyPr/>
          <a:lstStyle/>
          <a:p>
            <a:endParaRPr lang="en-IN"/>
          </a:p>
        </p:txBody>
      </p:sp>
      <p:sp>
        <p:nvSpPr>
          <p:cNvPr id="9218" name="Title 10">
            <a:extLst>
              <a:ext uri="{FF2B5EF4-FFF2-40B4-BE49-F238E27FC236}">
                <a16:creationId xmlns:a16="http://schemas.microsoft.com/office/drawing/2014/main" id="{B02EB937-93E7-4A1F-9130-80A421B0D87A}"/>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algn="ctr"/>
            <a:r>
              <a:rPr lang="en-US" altLang="en-US" dirty="0">
                <a:latin typeface="Arial" panose="020B0604020202020204" pitchFamily="34" charset="0"/>
              </a:rPr>
              <a:t>Practice Session 3</a:t>
            </a:r>
            <a:br>
              <a:rPr lang="en-US" altLang="en-US" dirty="0">
                <a:latin typeface="Arial" panose="020B0604020202020204" pitchFamily="34" charset="0"/>
              </a:rPr>
            </a:br>
            <a:r>
              <a:rPr lang="en-US" altLang="en-US" dirty="0">
                <a:latin typeface="Arial" panose="020B0604020202020204" pitchFamily="34" charset="0"/>
              </a:rPr>
              <a:t>List of Desires</a:t>
            </a:r>
            <a:endParaRPr lang="en-US" altLang="en-US" sz="2000" b="0" dirty="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3EDE661-48F9-48EE-92BE-A0BC41800CF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2. Categorize: Need of I and Need of Body – Effort</a:t>
            </a:r>
          </a:p>
        </p:txBody>
      </p:sp>
      <p:sp>
        <p:nvSpPr>
          <p:cNvPr id="19459" name="Text Placeholder 2">
            <a:extLst>
              <a:ext uri="{FF2B5EF4-FFF2-40B4-BE49-F238E27FC236}">
                <a16:creationId xmlns:a16="http://schemas.microsoft.com/office/drawing/2014/main" id="{7B0AD3F9-EBBD-4E4F-B6D1-9C9998F04CB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dirty="0" err="1"/>
              <a:t>Sanskar</a:t>
            </a:r>
            <a:r>
              <a:rPr altLang="en-US" dirty="0"/>
              <a:t> (t+1) = </a:t>
            </a:r>
            <a:r>
              <a:rPr altLang="en-US" dirty="0" err="1"/>
              <a:t>Fn</a:t>
            </a:r>
            <a:r>
              <a:rPr altLang="en-US" dirty="0"/>
              <a:t> [</a:t>
            </a:r>
            <a:r>
              <a:rPr altLang="en-US" dirty="0" err="1"/>
              <a:t>Sanskar</a:t>
            </a:r>
            <a:r>
              <a:rPr altLang="en-US" dirty="0"/>
              <a:t> (t), Environment (t), </a:t>
            </a:r>
            <a:r>
              <a:rPr altLang="en-US" b="1" dirty="0"/>
              <a:t>Self Exploration</a:t>
            </a:r>
            <a:r>
              <a:rPr altLang="en-US" dirty="0"/>
              <a:t> (t)]</a:t>
            </a:r>
          </a:p>
          <a:p>
            <a:pPr>
              <a:buFont typeface="Symbol" pitchFamily="18" charset="2"/>
              <a:buNone/>
            </a:pPr>
            <a:endParaRPr altLang="en-US" dirty="0"/>
          </a:p>
          <a:p>
            <a:pPr>
              <a:buFont typeface="Symbol" pitchFamily="18" charset="2"/>
              <a:buNone/>
            </a:pPr>
            <a:r>
              <a:rPr altLang="en-US" dirty="0"/>
              <a:t>Proposal</a:t>
            </a:r>
          </a:p>
          <a:p>
            <a:pPr>
              <a:buFont typeface="Symbol" pitchFamily="18" charset="2"/>
              <a:buNone/>
            </a:pPr>
            <a:endParaRPr altLang="en-US" dirty="0"/>
          </a:p>
          <a:p>
            <a:pPr>
              <a:buFont typeface="Symbol" pitchFamily="18" charset="2"/>
              <a:buNone/>
            </a:pPr>
            <a:r>
              <a:rPr altLang="en-US" b="1" dirty="0"/>
              <a:t>Self Study, Self Verification</a:t>
            </a:r>
            <a:endParaRPr altLang="en-US" dirty="0"/>
          </a:p>
          <a:p>
            <a:pPr lvl="1"/>
            <a:r>
              <a:rPr altLang="en-US" sz="2200" b="1" dirty="0"/>
              <a:t>Listening </a:t>
            </a:r>
            <a:r>
              <a:rPr altLang="en-US" sz="2200" dirty="0"/>
              <a:t>(with </a:t>
            </a:r>
            <a:r>
              <a:rPr altLang="en-US" sz="2200" dirty="0" err="1"/>
              <a:t>comitment</a:t>
            </a:r>
            <a:r>
              <a:rPr altLang="en-US" sz="2200" dirty="0"/>
              <a:t>, concentration, listening to get the sense in which the speaker is indicating, not comparing with pre-conditioning)</a:t>
            </a:r>
          </a:p>
          <a:p>
            <a:pPr lvl="1"/>
            <a:r>
              <a:rPr altLang="en-US" sz="2200" b="1" dirty="0"/>
              <a:t>Self-Exploration</a:t>
            </a:r>
            <a:r>
              <a:rPr altLang="en-US" sz="2200" dirty="0"/>
              <a:t> (to see the reality indicated by the words, </a:t>
            </a:r>
            <a:r>
              <a:rPr altLang="en-US" sz="2200" b="1" dirty="0"/>
              <a:t>to refer to your natural acceptance</a:t>
            </a:r>
            <a:r>
              <a:rPr altLang="en-US" sz="2200" dirty="0"/>
              <a:t>)</a:t>
            </a:r>
          </a:p>
          <a:p>
            <a:pPr>
              <a:buFont typeface="Symbol" pitchFamily="18" charset="2"/>
              <a:buNone/>
            </a:pPr>
            <a:endParaRPr altLang="en-US" dirty="0"/>
          </a:p>
          <a:p>
            <a:pPr>
              <a:buFont typeface="Symbol" pitchFamily="18" charset="2"/>
              <a:buNone/>
            </a:pPr>
            <a:r>
              <a:rPr altLang="en-US" dirty="0"/>
              <a:t>Right Understanding &amp; Right Feeling in the Self (I)</a:t>
            </a:r>
          </a:p>
          <a:p>
            <a:pPr lvl="1"/>
            <a:r>
              <a:rPr altLang="en-US" sz="2200" dirty="0"/>
              <a:t>Your Desire, Thought, Expectation is guided by your own Natural Acceptance</a:t>
            </a:r>
          </a:p>
        </p:txBody>
      </p:sp>
      <p:cxnSp>
        <p:nvCxnSpPr>
          <p:cNvPr id="5" name="Straight Arrow Connector 4">
            <a:extLst>
              <a:ext uri="{FF2B5EF4-FFF2-40B4-BE49-F238E27FC236}">
                <a16:creationId xmlns:a16="http://schemas.microsoft.com/office/drawing/2014/main" id="{30DCFB35-F54D-411E-A088-5A1A65D33761}"/>
              </a:ext>
            </a:extLst>
          </p:cNvPr>
          <p:cNvCxnSpPr/>
          <p:nvPr/>
        </p:nvCxnSpPr>
        <p:spPr>
          <a:xfrm rot="5400000">
            <a:off x="1905001" y="2057401"/>
            <a:ext cx="457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8DB4096-AAF7-470B-B8C8-9E82C6835603}"/>
              </a:ext>
            </a:extLst>
          </p:cNvPr>
          <p:cNvCxnSpPr/>
          <p:nvPr/>
        </p:nvCxnSpPr>
        <p:spPr>
          <a:xfrm rot="5400000">
            <a:off x="1905794" y="46474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4FF1391-4C28-405B-A14E-1AB586CFB16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Categorise: Preconditioning, Sensation and Natural Acceptance</a:t>
            </a:r>
            <a:endParaRPr lang="en-GB" altLang="en-US"/>
          </a:p>
        </p:txBody>
      </p:sp>
      <p:sp>
        <p:nvSpPr>
          <p:cNvPr id="13315" name="Text Placeholder 2">
            <a:extLst>
              <a:ext uri="{FF2B5EF4-FFF2-40B4-BE49-F238E27FC236}">
                <a16:creationId xmlns:a16="http://schemas.microsoft.com/office/drawing/2014/main" id="{28E9A545-6230-4CA7-9899-5602BEC3EF7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Take the list of your desires, thoughts &amp; expectations</a:t>
            </a:r>
          </a:p>
          <a:p>
            <a:pPr>
              <a:buFont typeface="Symbol" pitchFamily="18" charset="2"/>
              <a:buNone/>
            </a:pPr>
            <a:r>
              <a:rPr altLang="en-US"/>
              <a:t>Categorize them on the basis of their source of motivation: Preconditioning, Sensation or Natural Acceptance</a:t>
            </a:r>
          </a:p>
          <a:p>
            <a:pPr>
              <a:buFont typeface="Symbol" pitchFamily="18" charset="2"/>
              <a:buNone/>
            </a:pPr>
            <a:endParaRPr altLang="en-US"/>
          </a:p>
          <a:p>
            <a:pPr>
              <a:buFont typeface="Symbol" pitchFamily="18" charset="2"/>
              <a:buNone/>
            </a:pPr>
            <a:r>
              <a:rPr altLang="en-US"/>
              <a:t>Eg. Nice house</a:t>
            </a:r>
          </a:p>
          <a:p>
            <a:pPr>
              <a:buFont typeface="Symbol" pitchFamily="18" charset="2"/>
              <a:buNone/>
            </a:pPr>
            <a:r>
              <a:rPr altLang="en-US"/>
              <a:t>Nice = comparatively better than other houses – preconditioning</a:t>
            </a:r>
          </a:p>
          <a:p>
            <a:pPr>
              <a:buFont typeface="Symbol" pitchFamily="18" charset="2"/>
              <a:buNone/>
            </a:pPr>
            <a:r>
              <a:rPr altLang="en-US"/>
              <a:t>Nice = luxurious – sensation</a:t>
            </a:r>
          </a:p>
          <a:p>
            <a:pPr>
              <a:buFont typeface="Symbol" pitchFamily="18" charset="2"/>
              <a:buNone/>
            </a:pPr>
            <a:r>
              <a:rPr altLang="en-US"/>
              <a:t>Nice = provides protection </a:t>
            </a:r>
          </a:p>
          <a:p>
            <a:pPr>
              <a:buFont typeface="Symbol" pitchFamily="18" charset="2"/>
              <a:buNone/>
            </a:pPr>
            <a:r>
              <a:rPr altLang="en-US"/>
              <a:t>		for body</a:t>
            </a:r>
          </a:p>
          <a:p>
            <a:pPr>
              <a:buFont typeface="Symbol" pitchFamily="18" charset="2"/>
              <a:buNone/>
            </a:pPr>
            <a:r>
              <a:rPr altLang="en-US"/>
              <a:t>		– natural acceptance</a:t>
            </a:r>
            <a:endParaRPr lang="en-GB" altLang="en-US"/>
          </a:p>
        </p:txBody>
      </p:sp>
      <p:pic>
        <p:nvPicPr>
          <p:cNvPr id="20484" name="Picture 3">
            <a:extLst>
              <a:ext uri="{FF2B5EF4-FFF2-40B4-BE49-F238E27FC236}">
                <a16:creationId xmlns:a16="http://schemas.microsoft.com/office/drawing/2014/main" id="{59BEB54C-218C-488F-A5EE-E8A760F2DF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3124200"/>
            <a:ext cx="54038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3C74C9C-EE77-4141-A733-85483943E36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Categorise: Preconditioning, Sensation and Natural Acceptance</a:t>
            </a:r>
            <a:endParaRPr lang="en-GB" altLang="en-US"/>
          </a:p>
        </p:txBody>
      </p:sp>
      <p:sp>
        <p:nvSpPr>
          <p:cNvPr id="5123" name="Text Placeholder 2">
            <a:extLst>
              <a:ext uri="{FF2B5EF4-FFF2-40B4-BE49-F238E27FC236}">
                <a16:creationId xmlns:a16="http://schemas.microsoft.com/office/drawing/2014/main" id="{F6385CA2-4A08-4F59-8527-AFE7A050A2BA}"/>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b="1">
                <a:latin typeface="Arial" charset="0"/>
                <a:cs typeface="Arial" charset="0"/>
              </a:rPr>
              <a:t>Preconditioning: </a:t>
            </a:r>
            <a:r>
              <a:rPr>
                <a:latin typeface="Arial" charset="0"/>
                <a:cs typeface="Arial" charset="0"/>
              </a:rPr>
              <a:t>Assuming without knowing. Depends on something or someone outside, potential to change. Not sure it leads to harmony or contradiction. No c</a:t>
            </a:r>
            <a:r>
              <a:t>ontinuity of harmony based on preconditioning</a:t>
            </a:r>
            <a:endParaRPr>
              <a:latin typeface="Arial" charset="0"/>
              <a:cs typeface="Arial" charset="0"/>
            </a:endParaRPr>
          </a:p>
          <a:p>
            <a:pPr>
              <a:buFont typeface="Symbol" pitchFamily="18" charset="2"/>
              <a:buNone/>
              <a:defRPr/>
            </a:pPr>
            <a:endParaRPr sz="400">
              <a:latin typeface="Arial" charset="0"/>
              <a:cs typeface="Arial" charset="0"/>
            </a:endParaRPr>
          </a:p>
          <a:p>
            <a:pPr>
              <a:buFont typeface="Symbol" pitchFamily="18" charset="2"/>
              <a:buNone/>
              <a:defRPr/>
            </a:pPr>
            <a:r>
              <a:rPr b="1">
                <a:latin typeface="Arial" charset="0"/>
                <a:cs typeface="Arial" charset="0"/>
              </a:rPr>
              <a:t>Sensation</a:t>
            </a:r>
            <a:r>
              <a:rPr>
                <a:latin typeface="Arial" charset="0"/>
                <a:cs typeface="Arial" charset="0"/>
              </a:rPr>
              <a:t>: taste of sound, touch, sight, taste, smell</a:t>
            </a:r>
            <a:endParaRPr sz="1100">
              <a:latin typeface="Arial" charset="0"/>
              <a:cs typeface="Arial" charset="0"/>
            </a:endParaRPr>
          </a:p>
          <a:p>
            <a:pPr>
              <a:buFont typeface="Symbol" pitchFamily="18" charset="2"/>
              <a:buNone/>
              <a:defRPr/>
            </a:pPr>
            <a:r>
              <a:rPr>
                <a:latin typeface="Arial" charset="0"/>
                <a:cs typeface="Arial" charset="0"/>
              </a:rPr>
              <a:t>	</a:t>
            </a:r>
            <a:r>
              <a:rPr sz="2000">
                <a:latin typeface="Arial" charset="0"/>
                <a:cs typeface="Arial" charset="0"/>
                <a:sym typeface="Wingdings" pitchFamily="2" charset="2"/>
              </a:rPr>
              <a:t>tasty-necessary  tasty-unnecessary  tasteless-unnecessary  intolerable</a:t>
            </a:r>
            <a:endParaRPr>
              <a:latin typeface="Arial" charset="0"/>
              <a:cs typeface="Arial" charset="0"/>
            </a:endParaRPr>
          </a:p>
          <a:p>
            <a:pPr>
              <a:buFont typeface="Symbol" pitchFamily="18" charset="2"/>
              <a:buNone/>
              <a:defRPr/>
            </a:pPr>
            <a:endParaRPr sz="400">
              <a:latin typeface="Arial" charset="0"/>
              <a:cs typeface="Arial" charset="0"/>
            </a:endParaRPr>
          </a:p>
          <a:p>
            <a:pPr>
              <a:buFont typeface="Symbol" pitchFamily="18" charset="2"/>
              <a:buNone/>
              <a:defRPr/>
            </a:pPr>
            <a:r>
              <a:t>Continuity of happiness from sensation is not possible</a:t>
            </a:r>
          </a:p>
          <a:p>
            <a:pPr>
              <a:buFont typeface="Symbol" pitchFamily="18" charset="2"/>
              <a:buNone/>
              <a:defRPr/>
            </a:pPr>
            <a:endParaRPr b="1">
              <a:latin typeface="Arial" charset="0"/>
              <a:cs typeface="Arial" charset="0"/>
            </a:endParaRPr>
          </a:p>
          <a:p>
            <a:pPr>
              <a:buFont typeface="Symbol" pitchFamily="18" charset="2"/>
              <a:buNone/>
              <a:defRPr/>
            </a:pPr>
            <a:r>
              <a:rPr b="1">
                <a:latin typeface="Arial" charset="0"/>
                <a:cs typeface="Arial" charset="0"/>
              </a:rPr>
              <a:t>Natural Acceptance: </a:t>
            </a:r>
            <a:r>
              <a:t>Purpose or what to be, as a human being. </a:t>
            </a:r>
          </a:p>
          <a:p>
            <a:pPr>
              <a:buFont typeface="Symbol" pitchFamily="18" charset="2"/>
              <a:buNone/>
              <a:defRPr/>
            </a:pPr>
            <a:r>
              <a:t>Leads to harmony (happiness) within, continuity is possible</a:t>
            </a:r>
          </a:p>
          <a:p>
            <a:pPr>
              <a:buFont typeface="Symbol" pitchFamily="18" charset="2"/>
              <a:buNone/>
              <a:defRPr/>
            </a:pPr>
            <a:r>
              <a:t>Natural acceptance is for</a:t>
            </a:r>
          </a:p>
          <a:p>
            <a:pPr>
              <a:buFont typeface="Symbol" pitchFamily="18" charset="2"/>
              <a:buNone/>
              <a:defRPr/>
            </a:pPr>
            <a:r>
              <a:rPr>
                <a:latin typeface="Arial" charset="0"/>
                <a:cs typeface="Arial" charset="0"/>
              </a:rPr>
              <a:t>	Relationship		[Mutual fulfillment]</a:t>
            </a:r>
          </a:p>
          <a:p>
            <a:pPr>
              <a:buFont typeface="Symbol" pitchFamily="18" charset="2"/>
              <a:buNone/>
              <a:defRPr/>
            </a:pPr>
            <a:r>
              <a:rPr>
                <a:latin typeface="Arial" charset="0"/>
                <a:cs typeface="Arial" charset="0"/>
              </a:rPr>
              <a:t>	Harmony		[Natural characteristic, self-</a:t>
            </a:r>
            <a:r>
              <a:rPr err="1">
                <a:latin typeface="Arial" charset="0"/>
                <a:cs typeface="Arial" charset="0"/>
              </a:rPr>
              <a:t>organisation</a:t>
            </a:r>
            <a:r>
              <a:rPr>
                <a:latin typeface="Arial" charset="0"/>
                <a:cs typeface="Arial" charset="0"/>
              </a:rPr>
              <a:t>]</a:t>
            </a:r>
          </a:p>
          <a:p>
            <a:pPr>
              <a:buFont typeface="Symbol" pitchFamily="18" charset="2"/>
              <a:buNone/>
              <a:defRPr/>
            </a:pPr>
            <a:r>
              <a:rPr>
                <a:latin typeface="Arial" charset="0"/>
                <a:cs typeface="Arial" charset="0"/>
              </a:rPr>
              <a:t>	Co-existence	[Mutual enrichment, </a:t>
            </a:r>
            <a:r>
              <a:rPr err="1">
                <a:latin typeface="Arial" charset="0"/>
                <a:cs typeface="Arial" charset="0"/>
              </a:rPr>
              <a:t>complimentartity</a:t>
            </a:r>
            <a:r>
              <a:rPr>
                <a:latin typeface="Arial" charset="0"/>
                <a:cs typeface="Arial" charset="0"/>
              </a:rPr>
              <a:t>]</a:t>
            </a:r>
            <a:endParaRPr sz="400">
              <a:latin typeface="Arial" charset="0"/>
              <a:cs typeface="Arial" charset="0"/>
            </a:endParaRPr>
          </a:p>
          <a:p>
            <a:pPr>
              <a:buFont typeface="Symbol" pitchFamily="18" charset="2"/>
              <a:buNone/>
              <a:defRPr/>
            </a:pPr>
            <a:endParaRPr>
              <a:solidFill>
                <a:srgbClr val="FF0000"/>
              </a:solidFill>
              <a:latin typeface="Arial" charset="0"/>
              <a:cs typeface="Arial" charset="0"/>
            </a:endParaRPr>
          </a:p>
          <a:p>
            <a:pPr>
              <a:buFont typeface="Symbol" pitchFamily="18" charset="2"/>
              <a:buNone/>
              <a:defRPr/>
            </a:pPr>
            <a:r>
              <a:rPr>
                <a:solidFill>
                  <a:srgbClr val="FF0000"/>
                </a:solidFill>
                <a:latin typeface="Arial" charset="0"/>
                <a:cs typeface="Arial" charset="0"/>
              </a:rPr>
              <a:t>Q: % Preconditioning, % Sensation and % Natural Acceptance</a:t>
            </a:r>
          </a:p>
        </p:txBody>
      </p:sp>
      <p:cxnSp>
        <p:nvCxnSpPr>
          <p:cNvPr id="4" name="Straight Connector 3">
            <a:extLst>
              <a:ext uri="{FF2B5EF4-FFF2-40B4-BE49-F238E27FC236}">
                <a16:creationId xmlns:a16="http://schemas.microsoft.com/office/drawing/2014/main" id="{16120080-14B6-4D15-9A8A-4C02EE10EADE}"/>
              </a:ext>
            </a:extLst>
          </p:cNvPr>
          <p:cNvCxnSpPr/>
          <p:nvPr/>
        </p:nvCxnSpPr>
        <p:spPr>
          <a:xfrm>
            <a:off x="1524000" y="1598614"/>
            <a:ext cx="914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7249E9-B339-4640-A217-E63EA632FBD3}"/>
              </a:ext>
            </a:extLst>
          </p:cNvPr>
          <p:cNvCxnSpPr/>
          <p:nvPr/>
        </p:nvCxnSpPr>
        <p:spPr>
          <a:xfrm>
            <a:off x="1524000" y="3200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4DB1DE-62EE-4761-AF11-5BDFD7AD56D2}"/>
              </a:ext>
            </a:extLst>
          </p:cNvPr>
          <p:cNvCxnSpPr/>
          <p:nvPr/>
        </p:nvCxnSpPr>
        <p:spPr>
          <a:xfrm>
            <a:off x="1524000" y="5715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3">
                                            <p:txEl>
                                              <p:pRg st="12" end="1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1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C50A59B-4914-421F-8C04-922C43D2E5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Categorise: Preconditioning, Sensation and Natural Acceptance</a:t>
            </a:r>
          </a:p>
        </p:txBody>
      </p:sp>
      <p:sp>
        <p:nvSpPr>
          <p:cNvPr id="2" name="Text Placeholder 1">
            <a:extLst>
              <a:ext uri="{FF2B5EF4-FFF2-40B4-BE49-F238E27FC236}">
                <a16:creationId xmlns:a16="http://schemas.microsoft.com/office/drawing/2014/main" id="{DD048943-3760-4EAD-861D-928CA6082988}"/>
              </a:ext>
            </a:extLst>
          </p:cNvPr>
          <p:cNvSpPr>
            <a:spLocks noGrp="1"/>
          </p:cNvSpPr>
          <p:nvPr>
            <p:ph type="body" sz="quarter" idx="13"/>
          </p:nvPr>
        </p:nvSpPr>
        <p:spPr/>
        <p:txBody>
          <a:bodyPr/>
          <a:lstStyle/>
          <a:p>
            <a:endParaRPr lang="en-IN"/>
          </a:p>
        </p:txBody>
      </p:sp>
      <p:graphicFrame>
        <p:nvGraphicFramePr>
          <p:cNvPr id="3" name="Table 2">
            <a:extLst>
              <a:ext uri="{FF2B5EF4-FFF2-40B4-BE49-F238E27FC236}">
                <a16:creationId xmlns:a16="http://schemas.microsoft.com/office/drawing/2014/main" id="{933A1242-1675-4AE1-90D5-9A3ACC52CF23}"/>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Force / 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cy@“</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Analysis</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fo'kys"k.k</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57" name="Oval 8">
            <a:extLst>
              <a:ext uri="{FF2B5EF4-FFF2-40B4-BE49-F238E27FC236}">
                <a16:creationId xmlns:a16="http://schemas.microsoft.com/office/drawing/2014/main" id="{936C1B73-7478-4667-8EE1-7924A4D84D6D}"/>
              </a:ext>
            </a:extLst>
          </p:cNvPr>
          <p:cNvSpPr>
            <a:spLocks noChangeAspect="1" noChangeArrowheads="1"/>
          </p:cNvSpPr>
          <p:nvPr/>
        </p:nvSpPr>
        <p:spPr bwMode="auto">
          <a:xfrm>
            <a:off x="5791200" y="2438400"/>
            <a:ext cx="2971800" cy="2903538"/>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sp>
        <p:nvSpPr>
          <p:cNvPr id="22558" name="Rectangle 10">
            <a:extLst>
              <a:ext uri="{FF2B5EF4-FFF2-40B4-BE49-F238E27FC236}">
                <a16:creationId xmlns:a16="http://schemas.microsoft.com/office/drawing/2014/main" id="{08F71A96-6FB8-450F-B61A-A3E819B68A1E}"/>
              </a:ext>
            </a:extLst>
          </p:cNvPr>
          <p:cNvSpPr>
            <a:spLocks noChangeArrowheads="1"/>
          </p:cNvSpPr>
          <p:nvPr/>
        </p:nvSpPr>
        <p:spPr bwMode="auto">
          <a:xfrm>
            <a:off x="1524001" y="5181601"/>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Body </a:t>
            </a:r>
            <a:r>
              <a:rPr lang="en-US" altLang="en-US" sz="2800">
                <a:solidFill>
                  <a:srgbClr val="1E00AA"/>
                </a:solidFill>
                <a:latin typeface="Kruti Dev 010" pitchFamily="2" charset="0"/>
              </a:rPr>
              <a:t>'kjhj</a:t>
            </a:r>
            <a:r>
              <a:rPr lang="en-US" altLang="en-US" sz="2400">
                <a:latin typeface="Kruti Dev 010" pitchFamily="2" charset="0"/>
              </a:rPr>
              <a:t> </a:t>
            </a:r>
            <a:endParaRPr lang="en-US" altLang="en-US" sz="2000"/>
          </a:p>
        </p:txBody>
      </p:sp>
      <p:cxnSp>
        <p:nvCxnSpPr>
          <p:cNvPr id="13" name="Straight Connector 12">
            <a:extLst>
              <a:ext uri="{FF2B5EF4-FFF2-40B4-BE49-F238E27FC236}">
                <a16:creationId xmlns:a16="http://schemas.microsoft.com/office/drawing/2014/main" id="{C537760D-333C-4C76-9338-AC7657D90622}"/>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60" name="Rectangle 13">
            <a:extLst>
              <a:ext uri="{FF2B5EF4-FFF2-40B4-BE49-F238E27FC236}">
                <a16:creationId xmlns:a16="http://schemas.microsoft.com/office/drawing/2014/main" id="{4AEC414B-5079-4D33-8166-1D2C67EEBCD9}"/>
              </a:ext>
            </a:extLst>
          </p:cNvPr>
          <p:cNvSpPr>
            <a:spLocks noChangeArrowheads="1"/>
          </p:cNvSpPr>
          <p:nvPr/>
        </p:nvSpPr>
        <p:spPr bwMode="auto">
          <a:xfrm>
            <a:off x="3048001" y="5486401"/>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p:txBody>
      </p:sp>
      <p:sp>
        <p:nvSpPr>
          <p:cNvPr id="22561" name="Rectangle 14">
            <a:extLst>
              <a:ext uri="{FF2B5EF4-FFF2-40B4-BE49-F238E27FC236}">
                <a16:creationId xmlns:a16="http://schemas.microsoft.com/office/drawing/2014/main" id="{0EAE3BC9-D992-4DE8-9C56-417EDCE17955}"/>
              </a:ext>
            </a:extLst>
          </p:cNvPr>
          <p:cNvSpPr>
            <a:spLocks noChangeArrowheads="1"/>
          </p:cNvSpPr>
          <p:nvPr/>
        </p:nvSpPr>
        <p:spPr bwMode="auto">
          <a:xfrm>
            <a:off x="5564188" y="5486401"/>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17837DC4-A7B6-496E-ADCF-9DAF67BC02C9}"/>
              </a:ext>
            </a:extLst>
          </p:cNvPr>
          <p:cNvCxnSpPr>
            <a:endCxn id="22560" idx="0"/>
          </p:cNvCxnSpPr>
          <p:nvPr/>
        </p:nvCxnSpPr>
        <p:spPr>
          <a:xfrm rot="10800000" flipV="1">
            <a:off x="4151314"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7E4C825-3433-4875-B6CC-06D1E28EC864}"/>
              </a:ext>
            </a:extLst>
          </p:cNvPr>
          <p:cNvCxnSpPr>
            <a:endCxn id="22561" idx="0"/>
          </p:cNvCxnSpPr>
          <p:nvPr/>
        </p:nvCxnSpPr>
        <p:spPr>
          <a:xfrm rot="5400000">
            <a:off x="6165057" y="5022057"/>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64" name="Rectangle 28">
            <a:extLst>
              <a:ext uri="{FF2B5EF4-FFF2-40B4-BE49-F238E27FC236}">
                <a16:creationId xmlns:a16="http://schemas.microsoft.com/office/drawing/2014/main" id="{8FBD55F6-B8C5-48F7-9F85-DAE8F943E75A}"/>
              </a:ext>
            </a:extLst>
          </p:cNvPr>
          <p:cNvSpPr>
            <a:spLocks noChangeArrowheads="1"/>
          </p:cNvSpPr>
          <p:nvPr/>
        </p:nvSpPr>
        <p:spPr bwMode="auto">
          <a:xfrm>
            <a:off x="1524000" y="3124200"/>
            <a:ext cx="15255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Enslaved</a:t>
            </a:r>
          </a:p>
          <a:p>
            <a:pPr eaLnBrk="1" hangingPunct="1">
              <a:spcAft>
                <a:spcPts val="1000"/>
              </a:spcAft>
            </a:pP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22565" name="Rectangle 34">
            <a:extLst>
              <a:ext uri="{FF2B5EF4-FFF2-40B4-BE49-F238E27FC236}">
                <a16:creationId xmlns:a16="http://schemas.microsoft.com/office/drawing/2014/main" id="{DD339985-7AE8-486D-84D1-69AF801389C7}"/>
              </a:ext>
            </a:extLst>
          </p:cNvPr>
          <p:cNvSpPr>
            <a:spLocks noChangeArrowheads="1"/>
          </p:cNvSpPr>
          <p:nvPr/>
        </p:nvSpPr>
        <p:spPr bwMode="auto">
          <a:xfrm>
            <a:off x="8686801" y="1828801"/>
            <a:ext cx="1965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Self-organised</a:t>
            </a:r>
          </a:p>
          <a:p>
            <a:pPr eaLnBrk="1" hangingPunct="1">
              <a:spcAft>
                <a:spcPts val="1000"/>
              </a:spcAft>
            </a:pPr>
            <a:r>
              <a:rPr lang="en-US" altLang="en-US" sz="2800" b="1">
                <a:latin typeface="Kruti Dev 010" pitchFamily="2" charset="0"/>
              </a:rPr>
              <a:t>Lora=rk </a:t>
            </a:r>
            <a:r>
              <a:rPr lang="en-US" altLang="en-US" sz="2400" b="1"/>
              <a:t>√</a:t>
            </a:r>
            <a:endParaRPr lang="en-US" altLang="en-US" sz="3200" b="1"/>
          </a:p>
        </p:txBody>
      </p:sp>
      <p:sp>
        <p:nvSpPr>
          <p:cNvPr id="22566" name="Rectangle 41">
            <a:extLst>
              <a:ext uri="{FF2B5EF4-FFF2-40B4-BE49-F238E27FC236}">
                <a16:creationId xmlns:a16="http://schemas.microsoft.com/office/drawing/2014/main" id="{B0249331-1418-4A70-AE6F-E24EB29FF460}"/>
              </a:ext>
            </a:extLst>
          </p:cNvPr>
          <p:cNvSpPr>
            <a:spLocks noChangeArrowheads="1"/>
          </p:cNvSpPr>
          <p:nvPr/>
        </p:nvSpPr>
        <p:spPr bwMode="auto">
          <a:xfrm>
            <a:off x="7239000" y="6029326"/>
            <a:ext cx="272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Enslaved </a:t>
            </a:r>
            <a:r>
              <a:rPr lang="en-US" altLang="en-US" sz="2800" b="1">
                <a:solidFill>
                  <a:srgbClr val="FF0000"/>
                </a:solidFill>
                <a:latin typeface="Kruti Dev 010" pitchFamily="2" charset="0"/>
              </a:rPr>
              <a:t>ijra=rk </a:t>
            </a:r>
            <a:r>
              <a:rPr lang="en-US" altLang="en-US" sz="2400">
                <a:solidFill>
                  <a:srgbClr val="FF0000"/>
                </a:solidFill>
              </a:rPr>
              <a:t>X </a:t>
            </a:r>
          </a:p>
        </p:txBody>
      </p:sp>
      <p:grpSp>
        <p:nvGrpSpPr>
          <p:cNvPr id="22567" name="Group 46">
            <a:extLst>
              <a:ext uri="{FF2B5EF4-FFF2-40B4-BE49-F238E27FC236}">
                <a16:creationId xmlns:a16="http://schemas.microsoft.com/office/drawing/2014/main" id="{D6C23E72-0F29-4E1E-90C5-0638F7030FBB}"/>
              </a:ext>
            </a:extLst>
          </p:cNvPr>
          <p:cNvGrpSpPr>
            <a:grpSpLocks/>
          </p:cNvGrpSpPr>
          <p:nvPr/>
        </p:nvGrpSpPr>
        <p:grpSpPr bwMode="auto">
          <a:xfrm>
            <a:off x="7847014" y="457200"/>
            <a:ext cx="2820987" cy="2286000"/>
            <a:chOff x="6323806" y="762000"/>
            <a:chExt cx="2820194" cy="2286000"/>
          </a:xfrm>
        </p:grpSpPr>
        <p:sp>
          <p:nvSpPr>
            <p:cNvPr id="22582" name="Text Box 10">
              <a:extLst>
                <a:ext uri="{FF2B5EF4-FFF2-40B4-BE49-F238E27FC236}">
                  <a16:creationId xmlns:a16="http://schemas.microsoft.com/office/drawing/2014/main" id="{AF6DFF28-A907-43F6-BE0D-1003D46A0271}"/>
                </a:ext>
              </a:extLst>
            </p:cNvPr>
            <p:cNvSpPr txBox="1">
              <a:spLocks noChangeArrowheads="1"/>
            </p:cNvSpPr>
            <p:nvPr/>
          </p:nvSpPr>
          <p:spPr bwMode="auto">
            <a:xfrm>
              <a:off x="7165975" y="762000"/>
              <a:ext cx="1978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Self verification on the basis of Natural Acceptance </a:t>
              </a:r>
            </a:p>
          </p:txBody>
        </p:sp>
        <p:cxnSp>
          <p:nvCxnSpPr>
            <p:cNvPr id="22583" name="AutoShape 11">
              <a:extLst>
                <a:ext uri="{FF2B5EF4-FFF2-40B4-BE49-F238E27FC236}">
                  <a16:creationId xmlns:a16="http://schemas.microsoft.com/office/drawing/2014/main" id="{3B739AFA-2A85-4BCC-8C88-09D099A89640}"/>
                </a:ext>
              </a:extLst>
            </p:cNvPr>
            <p:cNvCxnSpPr>
              <a:cxnSpLocks noChangeShapeType="1"/>
            </p:cNvCxnSpPr>
            <p:nvPr/>
          </p:nvCxnSpPr>
          <p:spPr bwMode="auto">
            <a:xfrm>
              <a:off x="6324600" y="21328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12">
              <a:extLst>
                <a:ext uri="{FF2B5EF4-FFF2-40B4-BE49-F238E27FC236}">
                  <a16:creationId xmlns:a16="http://schemas.microsoft.com/office/drawing/2014/main" id="{E610EE06-CC86-4EC5-A5FC-033F250D6819}"/>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3" name="Oval 4">
              <a:extLst>
                <a:ext uri="{FF2B5EF4-FFF2-40B4-BE49-F238E27FC236}">
                  <a16:creationId xmlns:a16="http://schemas.microsoft.com/office/drawing/2014/main" id="{91E2E6AE-2811-4F29-986E-A3A06D69E003}"/>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22568" name="Group 47">
            <a:extLst>
              <a:ext uri="{FF2B5EF4-FFF2-40B4-BE49-F238E27FC236}">
                <a16:creationId xmlns:a16="http://schemas.microsoft.com/office/drawing/2014/main" id="{B1502406-5CA0-4F2C-8BF9-EFEFA877FB61}"/>
              </a:ext>
            </a:extLst>
          </p:cNvPr>
          <p:cNvGrpSpPr>
            <a:grpSpLocks/>
          </p:cNvGrpSpPr>
          <p:nvPr/>
        </p:nvGrpSpPr>
        <p:grpSpPr bwMode="auto">
          <a:xfrm>
            <a:off x="1524000" y="2209800"/>
            <a:ext cx="5259388" cy="838200"/>
            <a:chOff x="0" y="2209800"/>
            <a:chExt cx="5259388" cy="838200"/>
          </a:xfrm>
        </p:grpSpPr>
        <p:sp>
          <p:nvSpPr>
            <p:cNvPr id="22578" name="Text Box 7">
              <a:extLst>
                <a:ext uri="{FF2B5EF4-FFF2-40B4-BE49-F238E27FC236}">
                  <a16:creationId xmlns:a16="http://schemas.microsoft.com/office/drawing/2014/main" id="{86E09C69-0FB7-4109-B0B2-2EDC527C9C61}"/>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2579" name="AutoShape 8">
              <a:extLst>
                <a:ext uri="{FF2B5EF4-FFF2-40B4-BE49-F238E27FC236}">
                  <a16:creationId xmlns:a16="http://schemas.microsoft.com/office/drawing/2014/main" id="{23E37A40-D487-443C-B930-89DD74574EC7}"/>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0" name="AutoShape 9">
              <a:extLst>
                <a:ext uri="{FF2B5EF4-FFF2-40B4-BE49-F238E27FC236}">
                  <a16:creationId xmlns:a16="http://schemas.microsoft.com/office/drawing/2014/main" id="{9EF367B0-DDE7-4BDC-A63C-6FFB1F838831}"/>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5" name="Oval 4">
              <a:extLst>
                <a:ext uri="{FF2B5EF4-FFF2-40B4-BE49-F238E27FC236}">
                  <a16:creationId xmlns:a16="http://schemas.microsoft.com/office/drawing/2014/main" id="{1747E618-16D3-4734-8F74-938D140A8072}"/>
                </a:ext>
              </a:extLst>
            </p:cNvPr>
            <p:cNvSpPr/>
            <p:nvPr/>
          </p:nvSpPr>
          <p:spPr bwMode="auto">
            <a:xfrm>
              <a:off x="1925638" y="22304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grpSp>
        <p:nvGrpSpPr>
          <p:cNvPr id="22569" name="Group 50">
            <a:extLst>
              <a:ext uri="{FF2B5EF4-FFF2-40B4-BE49-F238E27FC236}">
                <a16:creationId xmlns:a16="http://schemas.microsoft.com/office/drawing/2014/main" id="{821BC173-B6EF-4E70-B028-9D6674809080}"/>
              </a:ext>
            </a:extLst>
          </p:cNvPr>
          <p:cNvGrpSpPr>
            <a:grpSpLocks/>
          </p:cNvGrpSpPr>
          <p:nvPr/>
        </p:nvGrpSpPr>
        <p:grpSpPr bwMode="auto">
          <a:xfrm>
            <a:off x="8686800" y="4267200"/>
            <a:ext cx="2057400" cy="914400"/>
            <a:chOff x="7162801" y="4267200"/>
            <a:chExt cx="2057399" cy="914400"/>
          </a:xfrm>
        </p:grpSpPr>
        <p:sp>
          <p:nvSpPr>
            <p:cNvPr id="22576" name="Text Box 15">
              <a:extLst>
                <a:ext uri="{FF2B5EF4-FFF2-40B4-BE49-F238E27FC236}">
                  <a16:creationId xmlns:a16="http://schemas.microsoft.com/office/drawing/2014/main" id="{89412F0B-462E-49EA-9CFB-D471790E64F3}"/>
                </a:ext>
              </a:extLst>
            </p:cNvPr>
            <p:cNvSpPr txBox="1">
              <a:spLocks noChangeArrowheads="1"/>
            </p:cNvSpPr>
            <p:nvPr/>
          </p:nvSpPr>
          <p:spPr bwMode="auto">
            <a:xfrm>
              <a:off x="7475538" y="4267200"/>
              <a:ext cx="1744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Imagination</a:t>
              </a:r>
            </a:p>
            <a:p>
              <a:pPr eaLnBrk="1" hangingPunct="1">
                <a:spcAft>
                  <a:spcPts val="1000"/>
                </a:spcAft>
              </a:pPr>
              <a:r>
                <a:rPr lang="en-US" altLang="en-US" sz="2800">
                  <a:solidFill>
                    <a:srgbClr val="002060"/>
                  </a:solidFill>
                  <a:latin typeface="Kruti Dev 010" pitchFamily="2" charset="0"/>
                </a:rPr>
                <a:t>dYiuk”khyrk </a:t>
              </a:r>
              <a:endParaRPr lang="en-US" altLang="en-US" sz="2800"/>
            </a:p>
          </p:txBody>
        </p:sp>
        <p:cxnSp>
          <p:nvCxnSpPr>
            <p:cNvPr id="22577" name="AutoShape 16">
              <a:extLst>
                <a:ext uri="{FF2B5EF4-FFF2-40B4-BE49-F238E27FC236}">
                  <a16:creationId xmlns:a16="http://schemas.microsoft.com/office/drawing/2014/main" id="{E35D328F-5316-4794-89B0-BDB247397876}"/>
                </a:ext>
              </a:extLst>
            </p:cNvPr>
            <p:cNvCxnSpPr>
              <a:cxnSpLocks noChangeShapeType="1"/>
              <a:endCxn id="22576" idx="1"/>
            </p:cNvCxnSpPr>
            <p:nvPr/>
          </p:nvCxnSpPr>
          <p:spPr bwMode="auto">
            <a:xfrm rot="16200000" flipH="1">
              <a:off x="7118351" y="4367212"/>
              <a:ext cx="401637" cy="312738"/>
            </a:xfrm>
            <a:prstGeom prst="curved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pic>
        <p:nvPicPr>
          <p:cNvPr id="33" name="Picture 32">
            <a:extLst>
              <a:ext uri="{FF2B5EF4-FFF2-40B4-BE49-F238E27FC236}">
                <a16:creationId xmlns:a16="http://schemas.microsoft.com/office/drawing/2014/main" id="{5A186B9E-A0A8-46DC-BBE1-9784A488F5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71" name="Group 45">
            <a:extLst>
              <a:ext uri="{FF2B5EF4-FFF2-40B4-BE49-F238E27FC236}">
                <a16:creationId xmlns:a16="http://schemas.microsoft.com/office/drawing/2014/main" id="{7B3EE8F8-B94F-475D-895E-93C585D95742}"/>
              </a:ext>
            </a:extLst>
          </p:cNvPr>
          <p:cNvGrpSpPr>
            <a:grpSpLocks/>
          </p:cNvGrpSpPr>
          <p:nvPr/>
        </p:nvGrpSpPr>
        <p:grpSpPr bwMode="auto">
          <a:xfrm>
            <a:off x="7924800" y="4497388"/>
            <a:ext cx="2667000" cy="2055812"/>
            <a:chOff x="6323807" y="4268971"/>
            <a:chExt cx="2667793" cy="2055629"/>
          </a:xfrm>
        </p:grpSpPr>
        <p:sp>
          <p:nvSpPr>
            <p:cNvPr id="22572" name="Text Box 13">
              <a:extLst>
                <a:ext uri="{FF2B5EF4-FFF2-40B4-BE49-F238E27FC236}">
                  <a16:creationId xmlns:a16="http://schemas.microsoft.com/office/drawing/2014/main" id="{102390D1-2FD6-4DC1-B3F1-C354CD4203AD}"/>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p>
          </p:txBody>
        </p:sp>
        <p:cxnSp>
          <p:nvCxnSpPr>
            <p:cNvPr id="22573" name="AutoShape 14">
              <a:extLst>
                <a:ext uri="{FF2B5EF4-FFF2-40B4-BE49-F238E27FC236}">
                  <a16:creationId xmlns:a16="http://schemas.microsoft.com/office/drawing/2014/main" id="{90222B3D-6858-4EB3-8B0D-03F8C567E896}"/>
                </a:ext>
              </a:extLst>
            </p:cNvPr>
            <p:cNvCxnSpPr>
              <a:cxnSpLocks noChangeShapeType="1"/>
            </p:cNvCxnSpPr>
            <p:nvPr/>
          </p:nvCxnSpPr>
          <p:spPr bwMode="auto">
            <a:xfrm rot="5400000" flipH="1" flipV="1">
              <a:off x="5777878" y="4814900"/>
              <a:ext cx="1093445"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74" name="AutoShape 11">
              <a:extLst>
                <a:ext uri="{FF2B5EF4-FFF2-40B4-BE49-F238E27FC236}">
                  <a16:creationId xmlns:a16="http://schemas.microsoft.com/office/drawing/2014/main" id="{AD78DC42-4BF8-4B80-895D-E5D9C3DD2665}"/>
                </a:ext>
              </a:extLst>
            </p:cNvPr>
            <p:cNvCxnSpPr>
              <a:cxnSpLocks noChangeShapeType="1"/>
            </p:cNvCxnSpPr>
            <p:nvPr/>
          </p:nvCxnSpPr>
          <p:spPr bwMode="auto">
            <a:xfrm>
              <a:off x="6324600" y="5367972"/>
              <a:ext cx="838200"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4" name="Oval 4">
              <a:extLst>
                <a:ext uri="{FF2B5EF4-FFF2-40B4-BE49-F238E27FC236}">
                  <a16:creationId xmlns:a16="http://schemas.microsoft.com/office/drawing/2014/main" id="{20392678-3B38-4A05-8E74-6EE77B9011BA}"/>
                </a:ext>
              </a:extLst>
            </p:cNvPr>
            <p:cNvSpPr/>
            <p:nvPr/>
          </p:nvSpPr>
          <p:spPr bwMode="auto">
            <a:xfrm>
              <a:off x="6704920" y="5181702"/>
              <a:ext cx="457336" cy="3809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8C8BF07-6B9D-4620-8412-DD401FC28B7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Categorise: Preconditioning, Sensation and Natural Acceptance</a:t>
            </a:r>
          </a:p>
        </p:txBody>
      </p:sp>
      <p:sp>
        <p:nvSpPr>
          <p:cNvPr id="35844" name="Text Placeholder 2">
            <a:extLst>
              <a:ext uri="{FF2B5EF4-FFF2-40B4-BE49-F238E27FC236}">
                <a16:creationId xmlns:a16="http://schemas.microsoft.com/office/drawing/2014/main" id="{8981AF81-5410-44D0-9BAC-8EA5CEDD0B3E}"/>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buFont typeface="Symbol" pitchFamily="18" charset="2"/>
              <a:buNone/>
              <a:defRPr/>
            </a:pPr>
            <a:r>
              <a:t>If most of the Needs are based on Preconditioning or Sensation, then one is living mostly in enslavement (decided by other)</a:t>
            </a:r>
          </a:p>
          <a:p>
            <a:pPr>
              <a:buFont typeface="Symbol" pitchFamily="18" charset="2"/>
              <a:buNone/>
              <a:defRPr/>
            </a:pPr>
            <a:endParaRPr/>
          </a:p>
          <a:p>
            <a:pPr>
              <a:buFont typeface="Symbol" pitchFamily="18" charset="2"/>
              <a:buNone/>
              <a:defRPr/>
            </a:pPr>
            <a:r>
              <a:t>Effort required for self-</a:t>
            </a:r>
            <a:r>
              <a:rPr err="1"/>
              <a:t>organisation</a:t>
            </a:r>
            <a:r>
              <a:t> (living on the basis of your natural acceptance):</a:t>
            </a:r>
          </a:p>
          <a:p>
            <a:pPr>
              <a:buFont typeface="Symbol" pitchFamily="18" charset="2"/>
              <a:buNone/>
              <a:defRPr/>
            </a:pPr>
            <a:endParaRPr/>
          </a:p>
          <a:p>
            <a:pPr marL="457200" indent="-457200">
              <a:buFont typeface="+mj-lt"/>
              <a:buAutoNum type="alphaLcParenR"/>
              <a:defRPr/>
            </a:pPr>
            <a:r>
              <a:t>Self-awareness – awareness of your desire, thought, expectation</a:t>
            </a:r>
          </a:p>
          <a:p>
            <a:pPr marL="457200" indent="-457200">
              <a:buFont typeface="+mj-lt"/>
              <a:buAutoNum type="alphaLcParenR"/>
              <a:defRPr/>
            </a:pPr>
            <a:r>
              <a:t>Self-evaluation – evaluation of desire, thought, expectation on the basis of your natural acceptance</a:t>
            </a: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r>
              <a:t>If desire is naturally acceptable, it will become definite &amp; continue otherwise it will slowly become corrected or drop off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2C07EFE-97CF-4CC1-9AD1-B42CAD30CF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Enslavement and Self-organisation</a:t>
            </a:r>
            <a:endParaRPr lang="en-GB" altLang="en-US"/>
          </a:p>
        </p:txBody>
      </p:sp>
      <p:sp>
        <p:nvSpPr>
          <p:cNvPr id="34819" name="Text Placeholder 2">
            <a:extLst>
              <a:ext uri="{FF2B5EF4-FFF2-40B4-BE49-F238E27FC236}">
                <a16:creationId xmlns:a16="http://schemas.microsoft.com/office/drawing/2014/main" id="{F202186B-705C-4ADA-9BFB-9111E05CA4EF}"/>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Preconditioning 	– Enslavement (Decided by outside, other)</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Sensation 		– Enslavement (Decided by outside)</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Natural Acceptance 	– Self </a:t>
            </a:r>
            <a:r>
              <a:rPr err="1">
                <a:latin typeface="Arial" charset="0"/>
                <a:cs typeface="Arial" charset="0"/>
              </a:rPr>
              <a:t>organised</a:t>
            </a:r>
            <a:endParaRPr lang="en-GB">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Q: % Enslavement and % Self-</a:t>
            </a:r>
            <a:r>
              <a:rPr err="1">
                <a:latin typeface="Arial" charset="0"/>
                <a:cs typeface="Arial" charset="0"/>
              </a:rPr>
              <a:t>organisation</a:t>
            </a:r>
            <a:endParaRPr>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2716BA7-6C02-45D5-A08E-E024574A09B9}"/>
              </a:ext>
            </a:extLst>
          </p:cNvPr>
          <p:cNvSpPr>
            <a:spLocks noGrp="1" noChangeArrowheads="1"/>
          </p:cNvSpPr>
          <p:nvPr>
            <p:ph type="title"/>
          </p:nvPr>
        </p:nvSpPr>
        <p:spPr bwMode="auto">
          <a:xfrm>
            <a:off x="1524000" y="914400"/>
            <a:ext cx="9144000" cy="285750"/>
          </a:xfrm>
        </p:spPr>
        <p:txBody>
          <a:bodyPr vert="horz" wrap="square" lIns="68580" tIns="34290" rIns="68580" bIns="34290" numCol="1" anchor="t" anchorCtr="0" compatLnSpc="1">
            <a:prstTxWarp prst="textNoShape">
              <a:avLst/>
            </a:prstTxWarp>
          </a:bodyPr>
          <a:lstStyle/>
          <a:p>
            <a:pPr>
              <a:defRPr/>
            </a:pPr>
            <a:endParaRPr lang="en-IN" altLang="en-US" sz="1650"/>
          </a:p>
        </p:txBody>
      </p:sp>
      <p:sp>
        <p:nvSpPr>
          <p:cNvPr id="22531" name="Text Placeholder 2">
            <a:extLst>
              <a:ext uri="{FF2B5EF4-FFF2-40B4-BE49-F238E27FC236}">
                <a16:creationId xmlns:a16="http://schemas.microsoft.com/office/drawing/2014/main" id="{56076629-1C9E-45FA-B565-A7503199930B}"/>
              </a:ext>
            </a:extLst>
          </p:cNvPr>
          <p:cNvSpPr>
            <a:spLocks noGrp="1" noChangeArrowheads="1"/>
          </p:cNvSpPr>
          <p:nvPr>
            <p:ph type="body" sz="quarter" idx="13"/>
          </p:nvPr>
        </p:nvSpPr>
        <p:spPr bwMode="auto"/>
        <p:txBody>
          <a:bodyPr vert="horz" wrap="square" lIns="68580" tIns="34290" rIns="68580" bIns="34290" numCol="1" anchor="t" anchorCtr="0" compatLnSpc="1">
            <a:prstTxWarp prst="textNoShape">
              <a:avLst/>
            </a:prstTxWarp>
            <a:normAutofit/>
          </a:bodyPr>
          <a:lstStyle/>
          <a:p>
            <a:pPr>
              <a:defRPr/>
            </a:pPr>
            <a:endParaRPr lang="en-IN" altLang="en-US"/>
          </a:p>
        </p:txBody>
      </p:sp>
      <p:pic>
        <p:nvPicPr>
          <p:cNvPr id="11268" name="Picture 3">
            <a:extLst>
              <a:ext uri="{FF2B5EF4-FFF2-40B4-BE49-F238E27FC236}">
                <a16:creationId xmlns:a16="http://schemas.microsoft.com/office/drawing/2014/main" id="{9223C83E-203A-42B3-9390-F6ED8ACCE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B65798E-F433-44C5-9F97-3E2EEBFB7B5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Practical Exercise</a:t>
            </a:r>
            <a:endParaRPr lang="en-GB" altLang="en-US"/>
          </a:p>
        </p:txBody>
      </p:sp>
      <p:sp>
        <p:nvSpPr>
          <p:cNvPr id="12291" name="Text Placeholder 2">
            <a:extLst>
              <a:ext uri="{FF2B5EF4-FFF2-40B4-BE49-F238E27FC236}">
                <a16:creationId xmlns:a16="http://schemas.microsoft.com/office/drawing/2014/main" id="{2AE2A21B-4523-401A-B09A-B6D2C6EB1BF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Make a list of your desires, thoughts and expectations, i.e. imagination</a:t>
            </a:r>
          </a:p>
          <a:p>
            <a:pPr>
              <a:buFont typeface="Symbol" pitchFamily="18" charset="2"/>
              <a:buNone/>
            </a:pPr>
            <a:endParaRPr altLang="en-US"/>
          </a:p>
          <a:p>
            <a:pPr>
              <a:buFont typeface="Symbol" pitchFamily="18" charset="2"/>
              <a:buNone/>
            </a:pPr>
            <a:r>
              <a:rPr altLang="en-US"/>
              <a:t>Then categorize</a:t>
            </a:r>
          </a:p>
          <a:p>
            <a:pPr marL="685800" lvl="1" indent="-457200">
              <a:buFont typeface="Calibri" panose="020F0502020204030204" pitchFamily="34" charset="0"/>
              <a:buAutoNum type="arabicPeriod"/>
            </a:pPr>
            <a:r>
              <a:rPr altLang="en-US" sz="2200"/>
              <a:t>By fulfillment</a:t>
            </a:r>
            <a:endParaRPr altLang="en-US" sz="2400"/>
          </a:p>
          <a:p>
            <a:pPr lvl="2"/>
            <a:r>
              <a:rPr altLang="en-US"/>
              <a:t>Physical facility, sensation</a:t>
            </a:r>
          </a:p>
          <a:p>
            <a:pPr lvl="2"/>
            <a:r>
              <a:rPr altLang="en-US"/>
              <a:t>Feeling in relationship or lack of it</a:t>
            </a:r>
          </a:p>
          <a:p>
            <a:pPr lvl="2"/>
            <a:r>
              <a:rPr altLang="en-US"/>
              <a:t>Understanding or lack of it</a:t>
            </a:r>
          </a:p>
          <a:p>
            <a:pPr lvl="2"/>
            <a:endParaRPr altLang="en-US"/>
          </a:p>
          <a:p>
            <a:pPr marL="685800" lvl="1" indent="-457200">
              <a:buFont typeface="Calibri" panose="020F0502020204030204" pitchFamily="34" charset="0"/>
              <a:buAutoNum type="arabicPeriod"/>
            </a:pPr>
            <a:r>
              <a:rPr altLang="en-US" sz="2200"/>
              <a:t>By basic need</a:t>
            </a:r>
          </a:p>
          <a:p>
            <a:pPr lvl="2"/>
            <a:r>
              <a:rPr altLang="en-US"/>
              <a:t>Need of Self  </a:t>
            </a:r>
          </a:p>
          <a:p>
            <a:pPr lvl="2"/>
            <a:r>
              <a:rPr altLang="en-US"/>
              <a:t>Need of Body</a:t>
            </a:r>
          </a:p>
          <a:p>
            <a:pPr lvl="2"/>
            <a:endParaRPr altLang="en-US"/>
          </a:p>
          <a:p>
            <a:pPr marL="685800" lvl="1" indent="-457200">
              <a:buFont typeface="Calibri" panose="020F0502020204030204" pitchFamily="34" charset="0"/>
              <a:buAutoNum type="arabicPeriod"/>
            </a:pPr>
            <a:r>
              <a:rPr altLang="en-US" sz="2200"/>
              <a:t>By the source of motivation</a:t>
            </a:r>
          </a:p>
          <a:p>
            <a:pPr lvl="2"/>
            <a:r>
              <a:rPr altLang="en-US"/>
              <a:t>Preconditioning</a:t>
            </a:r>
          </a:p>
          <a:p>
            <a:pPr lvl="2"/>
            <a:r>
              <a:rPr altLang="en-US"/>
              <a:t>Sensation </a:t>
            </a:r>
          </a:p>
          <a:p>
            <a:pPr lvl="2"/>
            <a:r>
              <a:rPr altLang="en-US"/>
              <a:t>Natural Acceptance</a:t>
            </a:r>
          </a:p>
        </p:txBody>
      </p:sp>
      <p:pic>
        <p:nvPicPr>
          <p:cNvPr id="12292" name="Picture 2">
            <a:extLst>
              <a:ext uri="{FF2B5EF4-FFF2-40B4-BE49-F238E27FC236}">
                <a16:creationId xmlns:a16="http://schemas.microsoft.com/office/drawing/2014/main" id="{3447D876-F37D-4B91-9F06-8F7F894DC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1103314"/>
            <a:ext cx="491966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6237431-0587-414A-BA0E-857A00F0C7DC}"/>
              </a:ext>
            </a:extLst>
          </p:cNvPr>
          <p:cNvSpPr/>
          <p:nvPr/>
        </p:nvSpPr>
        <p:spPr>
          <a:xfrm>
            <a:off x="5748338" y="1371600"/>
            <a:ext cx="576262"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Rectangle 8">
            <a:extLst>
              <a:ext uri="{FF2B5EF4-FFF2-40B4-BE49-F238E27FC236}">
                <a16:creationId xmlns:a16="http://schemas.microsoft.com/office/drawing/2014/main" id="{551EC60D-421A-4F89-B673-664F9DBF69F7}"/>
              </a:ext>
            </a:extLst>
          </p:cNvPr>
          <p:cNvSpPr/>
          <p:nvPr/>
        </p:nvSpPr>
        <p:spPr>
          <a:xfrm>
            <a:off x="5808664" y="3248026"/>
            <a:ext cx="1049337" cy="5619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E7233A1-F91E-4FE4-BAFD-9154A9E8BA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endParaRPr lang="en-US" altLang="en-US"/>
          </a:p>
        </p:txBody>
      </p:sp>
      <p:sp>
        <p:nvSpPr>
          <p:cNvPr id="55299" name="Text Placeholder 2">
            <a:extLst>
              <a:ext uri="{FF2B5EF4-FFF2-40B4-BE49-F238E27FC236}">
                <a16:creationId xmlns:a16="http://schemas.microsoft.com/office/drawing/2014/main" id="{47A6B297-1190-4C9B-A8CF-157DF12EC362}"/>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altLang="en-US"/>
              <a:t>Make a list of your wants, desires</a:t>
            </a:r>
            <a:r>
              <a:rPr lang="en-IN" altLang="en-US"/>
              <a:t>… </a:t>
            </a:r>
            <a:r>
              <a:rPr altLang="en-US"/>
              <a:t>Find out what is needed to fulfill them:</a:t>
            </a:r>
          </a:p>
          <a:p>
            <a:pPr lvl="1">
              <a:buFont typeface="Wingdings" pitchFamily="2" charset="2"/>
              <a:buNone/>
              <a:defRPr/>
            </a:pPr>
            <a:r>
              <a:rPr altLang="en-US"/>
              <a:t>– right understanding (clarity)</a:t>
            </a:r>
          </a:p>
          <a:p>
            <a:pPr lvl="1">
              <a:buFont typeface="Wingdings" pitchFamily="2" charset="2"/>
              <a:buNone/>
              <a:defRPr/>
            </a:pPr>
            <a:r>
              <a:rPr altLang="en-US"/>
              <a:t>– relationship (right feeling – trust, respect … love)</a:t>
            </a:r>
          </a:p>
          <a:p>
            <a:pPr lvl="1">
              <a:buFont typeface="Wingdings" pitchFamily="2" charset="2"/>
              <a:buNone/>
              <a:defRPr/>
            </a:pPr>
            <a:r>
              <a:rPr altLang="en-US"/>
              <a:t>– physical facility (money</a:t>
            </a:r>
            <a:r>
              <a:rPr lang="en-IN" altLang="en-US"/>
              <a:t>…)</a:t>
            </a:r>
          </a:p>
          <a:p>
            <a:pPr>
              <a:buFont typeface="Wingdings" pitchFamily="2" charset="2"/>
              <a:buNone/>
              <a:defRPr/>
            </a:pPr>
            <a:r>
              <a:rPr lang="en-IN" altLang="en-US" err="1">
                <a:solidFill>
                  <a:srgbClr val="1E00AA"/>
                </a:solidFill>
              </a:rPr>
              <a:t>eg.</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 body</a:t>
            </a:r>
            <a:endParaRPr lang="en-IN" altLang="en-US">
              <a:solidFill>
                <a:srgbClr val="1E00AA"/>
              </a:solidFill>
            </a:endParaRPr>
          </a:p>
          <a:p>
            <a:pPr>
              <a:buFont typeface="Wingdings" pitchFamily="2" charset="2"/>
              <a:buNone/>
              <a:defRPr/>
            </a:pPr>
            <a:r>
              <a:rPr lang="en-IN" altLang="en-US">
                <a:solidFill>
                  <a:srgbClr val="1E00AA"/>
                </a:solidFill>
              </a:rPr>
              <a:t>	Money						</a:t>
            </a:r>
            <a:r>
              <a:rPr altLang="en-US" sz="2000"/>
              <a:t>√</a:t>
            </a:r>
            <a:r>
              <a:rPr lang="en-IN" altLang="en-US">
                <a:solidFill>
                  <a:srgbClr val="1E00AA"/>
                </a:solidFill>
              </a:rPr>
              <a:t> (salary…)</a:t>
            </a:r>
          </a:p>
          <a:p>
            <a:pPr>
              <a:buFont typeface="Symbol" pitchFamily="18" charset="2"/>
              <a:buNone/>
              <a:defRPr/>
            </a:pPr>
            <a:r>
              <a:rPr lang="en-IN" altLang="en-US">
                <a:solidFill>
                  <a:srgbClr val="1E00AA"/>
                </a:solidFill>
              </a:rPr>
              <a:t>	Name, fame, attention		</a:t>
            </a:r>
            <a:r>
              <a:rPr altLang="en-US" sz="2400"/>
              <a:t>√</a:t>
            </a:r>
            <a:r>
              <a:rPr lang="en-IN" altLang="en-US">
                <a:solidFill>
                  <a:srgbClr val="1E00AA"/>
                </a:solidFill>
              </a:rPr>
              <a:t>	</a:t>
            </a:r>
            <a:r>
              <a:rPr altLang="en-US" sz="2000"/>
              <a:t> √ </a:t>
            </a:r>
            <a:r>
              <a:rPr lang="en-IN" altLang="en-US">
                <a:solidFill>
                  <a:srgbClr val="1E00AA"/>
                </a:solidFill>
              </a:rPr>
              <a:t>		</a:t>
            </a:r>
            <a:r>
              <a:rPr altLang="en-US" sz="2000"/>
              <a:t>√</a:t>
            </a:r>
            <a:endParaRPr lang="en-IN" altLang="en-US">
              <a:solidFill>
                <a:srgbClr val="1E00AA"/>
              </a:solidFill>
            </a:endParaRPr>
          </a:p>
          <a:p>
            <a:pPr>
              <a:buFont typeface="Wingdings" pitchFamily="2" charset="2"/>
              <a:buNone/>
              <a:defRPr/>
            </a:pPr>
            <a:r>
              <a:rPr lang="en-IN" altLang="en-US">
                <a:solidFill>
                  <a:srgbClr val="1E00AA"/>
                </a:solidFill>
              </a:rPr>
              <a:t>	good food						</a:t>
            </a:r>
            <a:r>
              <a:rPr altLang="en-US" sz="2000"/>
              <a:t>√</a:t>
            </a:r>
            <a:r>
              <a:rPr lang="en-IN" altLang="en-US">
                <a:solidFill>
                  <a:srgbClr val="1E00AA"/>
                </a:solidFill>
              </a:rPr>
              <a:t> (food)</a:t>
            </a:r>
          </a:p>
          <a:p>
            <a:pPr>
              <a:buFont typeface="Wingdings" pitchFamily="2" charset="2"/>
              <a:buNone/>
              <a:defRPr/>
            </a:pPr>
            <a:r>
              <a:rPr lang="en-IN" altLang="en-US">
                <a:solidFill>
                  <a:srgbClr val="1E00AA"/>
                </a:solidFill>
              </a:rPr>
              <a:t>	big car						</a:t>
            </a:r>
            <a:r>
              <a:rPr altLang="en-US" sz="2000"/>
              <a:t>√</a:t>
            </a:r>
            <a:r>
              <a:rPr lang="en-IN" altLang="en-US">
                <a:solidFill>
                  <a:srgbClr val="1E00AA"/>
                </a:solidFill>
              </a:rPr>
              <a:t> (car)</a:t>
            </a:r>
          </a:p>
          <a:p>
            <a:pPr>
              <a:buFont typeface="Wingdings" pitchFamily="2" charset="2"/>
              <a:buNone/>
              <a:defRPr/>
            </a:pPr>
            <a:r>
              <a:rPr lang="en-IN" altLang="en-US">
                <a:solidFill>
                  <a:srgbClr val="1E00AA"/>
                </a:solidFill>
              </a:rPr>
              <a:t>	peace of mind			</a:t>
            </a:r>
            <a:r>
              <a:rPr altLang="en-US" sz="2000"/>
              <a:t>√ </a:t>
            </a:r>
            <a:r>
              <a:rPr lang="en-IN" altLang="en-US">
                <a:solidFill>
                  <a:srgbClr val="1E00AA"/>
                </a:solidFill>
              </a:rPr>
              <a:t>	</a:t>
            </a:r>
            <a:r>
              <a:rPr altLang="en-US" sz="2000"/>
              <a:t>√</a:t>
            </a:r>
            <a:r>
              <a:rPr lang="en-IN" altLang="en-US">
                <a:solidFill>
                  <a:srgbClr val="1E00AA"/>
                </a:solidFill>
              </a:rPr>
              <a:t> (family &amp; friends)	</a:t>
            </a:r>
          </a:p>
          <a:p>
            <a:pPr>
              <a:buFont typeface="Wingdings" pitchFamily="2" charset="2"/>
              <a:buNone/>
              <a:defRPr/>
            </a:pPr>
            <a:r>
              <a:rPr lang="en-IN" altLang="en-US">
                <a:solidFill>
                  <a:srgbClr val="1E00AA"/>
                </a:solidFill>
              </a:rPr>
              <a:t>	good health			</a:t>
            </a:r>
            <a:r>
              <a:rPr altLang="en-US" sz="2000"/>
              <a:t>√ </a:t>
            </a:r>
            <a:r>
              <a:rPr lang="en-IN" altLang="en-US">
                <a:solidFill>
                  <a:srgbClr val="1E00AA"/>
                </a:solidFill>
              </a:rPr>
              <a:t>	</a:t>
            </a:r>
            <a:r>
              <a:rPr altLang="en-US" sz="2000"/>
              <a:t>√ </a:t>
            </a:r>
            <a:r>
              <a:rPr lang="en-IN" altLang="en-US">
                <a:solidFill>
                  <a:srgbClr val="1E00AA"/>
                </a:solidFill>
              </a:rPr>
              <a:t>		</a:t>
            </a:r>
            <a:r>
              <a:rPr altLang="en-US" sz="2000"/>
              <a:t>√</a:t>
            </a:r>
            <a:endParaRPr lang="en-IN" altLang="en-US">
              <a:solidFill>
                <a:srgbClr val="1E00AA"/>
              </a:solidFill>
            </a:endParaRPr>
          </a:p>
          <a:p>
            <a:pPr>
              <a:buFont typeface="Wingdings" pitchFamily="2" charset="2"/>
              <a:buNone/>
              <a:defRPr/>
            </a:pPr>
            <a:endParaRPr lang="en-IN" altLang="en-US"/>
          </a:p>
          <a:p>
            <a:pPr>
              <a:buFont typeface="Wingdings" pitchFamily="2" charset="2"/>
              <a:buNone/>
              <a:defRPr/>
            </a:pPr>
            <a:r>
              <a:rPr lang="en-IN" altLang="en-US"/>
              <a:t>Also find out how much time and effort you put in every day in these 3 areas</a:t>
            </a:r>
          </a:p>
          <a:p>
            <a:pPr>
              <a:buFont typeface="Wingdings" pitchFamily="2" charset="2"/>
              <a:buNone/>
              <a:defRPr/>
            </a:pPr>
            <a:r>
              <a:rPr lang="en-IN" altLang="en-US" err="1">
                <a:solidFill>
                  <a:srgbClr val="1E00AA"/>
                </a:solidFill>
              </a:rPr>
              <a:t>eg.</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 body</a:t>
            </a:r>
          </a:p>
          <a:p>
            <a:pPr>
              <a:buFont typeface="Symbol" pitchFamily="18" charset="2"/>
              <a:buNone/>
              <a:defRPr/>
            </a:pPr>
            <a:r>
              <a:rPr lang="en-IN" altLang="en-US">
                <a:solidFill>
                  <a:srgbClr val="1E00AA"/>
                </a:solidFill>
              </a:rPr>
              <a:t>	work		10 hrs	1 hr (learning)	2 hrs (talking)	7 hrs (salary)</a:t>
            </a:r>
          </a:p>
          <a:p>
            <a:pPr>
              <a:buFont typeface="Wingdings" pitchFamily="2" charset="2"/>
              <a:buNone/>
              <a:defRPr/>
            </a:pPr>
            <a:r>
              <a:rPr lang="en-IN" altLang="en-US">
                <a:solidFill>
                  <a:srgbClr val="1E00AA"/>
                </a:solidFill>
              </a:rPr>
              <a:t>	eating	  2 hrs					2 hrs</a:t>
            </a:r>
          </a:p>
          <a:p>
            <a:pPr>
              <a:buFont typeface="Wingdings" pitchFamily="2" charset="2"/>
              <a:buNone/>
              <a:defRPr/>
            </a:pPr>
            <a:r>
              <a:rPr lang="en-IN" altLang="en-US">
                <a:solidFill>
                  <a:srgbClr val="1E00AA"/>
                </a:solidFill>
              </a:rPr>
              <a:t>	sleeping	  8 hrs					8 hrs</a:t>
            </a:r>
          </a:p>
          <a:p>
            <a:pPr>
              <a:buFont typeface="Wingdings" pitchFamily="2" charset="2"/>
              <a:buNone/>
              <a:defRPr/>
            </a:pPr>
            <a:r>
              <a:rPr lang="en-IN" altLang="en-US">
                <a:solidFill>
                  <a:srgbClr val="1E00AA"/>
                </a:solidFill>
              </a:rPr>
              <a:t>	other activity	  4 hrs	3 hrs (worship, TV)		1 hr (bath, gym etc.)</a:t>
            </a:r>
          </a:p>
          <a:p>
            <a:pPr>
              <a:buFont typeface="Wingdings" pitchFamily="2" charset="2"/>
              <a:buNone/>
              <a:defRPr/>
            </a:pPr>
            <a:r>
              <a:rPr lang="en-IN" altLang="en-US" b="1">
                <a:solidFill>
                  <a:srgbClr val="1E00AA"/>
                </a:solidFill>
              </a:rPr>
              <a:t>				4 hrs		2 hrs	           18 hrs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29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29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299">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299">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29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3B57CD8-FAE3-4316-B56D-DB6A863D69D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 Conclusions</a:t>
            </a:r>
          </a:p>
        </p:txBody>
      </p:sp>
      <p:sp>
        <p:nvSpPr>
          <p:cNvPr id="55299" name="Text Placeholder 2">
            <a:extLst>
              <a:ext uri="{FF2B5EF4-FFF2-40B4-BE49-F238E27FC236}">
                <a16:creationId xmlns:a16="http://schemas.microsoft.com/office/drawing/2014/main" id="{9522EFE6-0390-4944-92A9-CDB2E2B49F72}"/>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err="1"/>
              <a:t>Analyse</a:t>
            </a:r>
            <a:r>
              <a:rPr altLang="en-US"/>
              <a:t> your list of your desires</a:t>
            </a:r>
            <a:r>
              <a:rPr lang="en-IN" altLang="en-US"/>
              <a:t>… </a:t>
            </a:r>
            <a:r>
              <a:rPr altLang="en-US"/>
              <a:t>Find out what is needed to fulfill them:</a:t>
            </a:r>
          </a:p>
          <a:p>
            <a:pPr lvl="1">
              <a:buFont typeface="Wingdings" pitchFamily="2" charset="2"/>
              <a:buNone/>
              <a:defRPr/>
            </a:pPr>
            <a:r>
              <a:rPr altLang="en-US"/>
              <a:t>– right understanding (clarity)</a:t>
            </a:r>
          </a:p>
          <a:p>
            <a:pPr lvl="1">
              <a:buFont typeface="Wingdings" pitchFamily="2" charset="2"/>
              <a:buNone/>
              <a:defRPr/>
            </a:pPr>
            <a:r>
              <a:rPr altLang="en-US"/>
              <a:t>– relationship (right feeling)</a:t>
            </a:r>
          </a:p>
          <a:p>
            <a:pPr lvl="1">
              <a:buFont typeface="Wingdings" pitchFamily="2" charset="2"/>
              <a:buNone/>
              <a:defRPr/>
            </a:pPr>
            <a:r>
              <a:rPr altLang="en-US"/>
              <a:t>– physical facility (money</a:t>
            </a:r>
            <a:r>
              <a:rPr lang="en-IN" altLang="en-US"/>
              <a:t>…)</a:t>
            </a:r>
          </a:p>
          <a:p>
            <a:pPr>
              <a:buFont typeface="Wingdings" pitchFamily="2" charset="2"/>
              <a:buNone/>
              <a:defRPr/>
            </a:pPr>
            <a:endParaRPr lang="en-IN" altLang="en-US">
              <a:solidFill>
                <a:srgbClr val="1E00AA"/>
              </a:solidFill>
            </a:endParaRPr>
          </a:p>
          <a:p>
            <a:pPr>
              <a:buFont typeface="Wingdings" pitchFamily="2" charset="2"/>
              <a:buNone/>
              <a:defRPr/>
            </a:pPr>
            <a:r>
              <a:rPr lang="en-IN" altLang="en-US" err="1">
                <a:solidFill>
                  <a:srgbClr val="1E00AA"/>
                </a:solidFill>
              </a:rPr>
              <a:t>eg.</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 body</a:t>
            </a:r>
            <a:endParaRPr lang="en-IN" altLang="en-US">
              <a:solidFill>
                <a:srgbClr val="1E00AA"/>
              </a:solidFill>
            </a:endParaRPr>
          </a:p>
          <a:p>
            <a:pPr>
              <a:buFont typeface="Wingdings" pitchFamily="2" charset="2"/>
              <a:buNone/>
              <a:defRPr/>
            </a:pPr>
            <a:r>
              <a:rPr lang="en-IN" altLang="en-US">
                <a:solidFill>
                  <a:srgbClr val="1E00AA"/>
                </a:solidFill>
              </a:rPr>
              <a:t>	Money						x (salary…)</a:t>
            </a:r>
          </a:p>
          <a:p>
            <a:pPr>
              <a:buFont typeface="Wingdings" pitchFamily="2" charset="2"/>
              <a:buNone/>
              <a:defRPr/>
            </a:pPr>
            <a:r>
              <a:rPr lang="en-IN" altLang="en-US">
                <a:solidFill>
                  <a:srgbClr val="FF0000"/>
                </a:solidFill>
              </a:rPr>
              <a:t>			But with a base of relationship &amp; right understanding</a:t>
            </a:r>
          </a:p>
          <a:p>
            <a:pPr>
              <a:buFont typeface="Wingdings" pitchFamily="2" charset="2"/>
              <a:buNone/>
              <a:defRPr/>
            </a:pPr>
            <a:r>
              <a:rPr lang="en-IN" altLang="en-US">
                <a:solidFill>
                  <a:srgbClr val="1E00AA"/>
                </a:solidFill>
              </a:rPr>
              <a:t>	Good friends			x</a:t>
            </a:r>
          </a:p>
          <a:p>
            <a:pPr>
              <a:buFont typeface="Wingdings" pitchFamily="2" charset="2"/>
              <a:buNone/>
              <a:defRPr/>
            </a:pPr>
            <a:r>
              <a:rPr lang="en-IN" altLang="en-US">
                <a:solidFill>
                  <a:srgbClr val="FF0000"/>
                </a:solidFill>
              </a:rPr>
              <a:t>			But with a base of right understanding</a:t>
            </a:r>
            <a:r>
              <a:rPr lang="en-IN" altLang="en-US">
                <a:solidFill>
                  <a:srgbClr val="1E00AA"/>
                </a:solidFill>
              </a:rPr>
              <a:t>	</a:t>
            </a:r>
          </a:p>
          <a:p>
            <a:pPr>
              <a:buFont typeface="Wingdings" pitchFamily="2" charset="2"/>
              <a:buNone/>
              <a:defRPr/>
            </a:pPr>
            <a:r>
              <a:rPr lang="en-IN" altLang="en-US"/>
              <a:t>	</a:t>
            </a:r>
            <a:r>
              <a:rPr lang="en-IN" altLang="en-US">
                <a:solidFill>
                  <a:srgbClr val="1E00AA"/>
                </a:solidFill>
              </a:rPr>
              <a:t>Peace of mind	x 	x (right feeling in oneself)</a:t>
            </a:r>
          </a:p>
          <a:p>
            <a:pPr>
              <a:buFont typeface="Wingdings" pitchFamily="2" charset="2"/>
              <a:buNone/>
              <a:defRPr/>
            </a:pPr>
            <a:endParaRPr lang="en-IN" altLang="en-US"/>
          </a:p>
          <a:p>
            <a:pPr>
              <a:buFont typeface="Wingdings" pitchFamily="2" charset="2"/>
              <a:buNone/>
              <a:defRPr/>
            </a:pPr>
            <a:r>
              <a:rPr lang="en-IN" altLang="en-US" u="sng">
                <a:solidFill>
                  <a:srgbClr val="FF0000"/>
                </a:solidFill>
              </a:rPr>
              <a:t>CONCLUSIONS:</a:t>
            </a:r>
          </a:p>
          <a:p>
            <a:pPr>
              <a:buFont typeface="Wingdings" pitchFamily="2" charset="2"/>
              <a:buNone/>
              <a:defRPr/>
            </a:pPr>
            <a:r>
              <a:rPr lang="en-IN" altLang="en-US">
                <a:solidFill>
                  <a:srgbClr val="FF0000"/>
                </a:solidFill>
              </a:rPr>
              <a:t>	The base of right understanding is required for any desire to be fulfilled. The base of right feeling in relationship is required for any desire, where others are involved. Physical facility is required for fulfilment of the needs of the body</a:t>
            </a:r>
          </a:p>
        </p:txBody>
      </p:sp>
      <p:cxnSp>
        <p:nvCxnSpPr>
          <p:cNvPr id="3" name="Straight Connector 2">
            <a:extLst>
              <a:ext uri="{FF2B5EF4-FFF2-40B4-BE49-F238E27FC236}">
                <a16:creationId xmlns:a16="http://schemas.microsoft.com/office/drawing/2014/main" id="{DBCB81B4-D350-41E7-A4EE-644CEF900392}"/>
              </a:ext>
            </a:extLst>
          </p:cNvPr>
          <p:cNvCxnSpPr/>
          <p:nvPr/>
        </p:nvCxnSpPr>
        <p:spPr>
          <a:xfrm>
            <a:off x="1600200" y="3429000"/>
            <a:ext cx="899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5A8FEB-2483-4478-9294-B014C2533D3D}"/>
              </a:ext>
            </a:extLst>
          </p:cNvPr>
          <p:cNvCxnSpPr/>
          <p:nvPr/>
        </p:nvCxnSpPr>
        <p:spPr>
          <a:xfrm>
            <a:off x="1600200" y="4191000"/>
            <a:ext cx="899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FE4172-0AA2-4B39-8FC6-970CFEEBCB3B}"/>
              </a:ext>
            </a:extLst>
          </p:cNvPr>
          <p:cNvCxnSpPr/>
          <p:nvPr/>
        </p:nvCxnSpPr>
        <p:spPr>
          <a:xfrm>
            <a:off x="1600200" y="4648200"/>
            <a:ext cx="8991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39979B6-6C98-4948-AA6A-CAE4405B3B9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1. RU, Rel, PF or anything more?</a:t>
            </a:r>
            <a:endParaRPr lang="en-GB" altLang="en-US"/>
          </a:p>
        </p:txBody>
      </p:sp>
      <p:sp>
        <p:nvSpPr>
          <p:cNvPr id="4099" name="Text Placeholder 2">
            <a:extLst>
              <a:ext uri="{FF2B5EF4-FFF2-40B4-BE49-F238E27FC236}">
                <a16:creationId xmlns:a16="http://schemas.microsoft.com/office/drawing/2014/main" id="{5D38D067-C258-40D6-A10F-2C4B1C493106}"/>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Find out if your needs can be fulfilled by Right Understanding, Relationship and/or Physical Facility</a:t>
            </a:r>
          </a:p>
          <a:p>
            <a:pPr>
              <a:buFont typeface="Symbol" pitchFamily="18" charset="2"/>
              <a:buNone/>
              <a:defRPr/>
            </a:pPr>
            <a:endParaRPr>
              <a:latin typeface="Arial" charset="0"/>
              <a:cs typeface="Arial" charset="0"/>
            </a:endParaRPr>
          </a:p>
          <a:p>
            <a:pPr>
              <a:buFont typeface="Symbol" pitchFamily="18" charset="2"/>
              <a:buNone/>
              <a:defRPr/>
            </a:pPr>
            <a:r>
              <a:rPr err="1">
                <a:latin typeface="Arial" charset="0"/>
                <a:cs typeface="Arial" charset="0"/>
              </a:rPr>
              <a:t>Eg</a:t>
            </a:r>
            <a:r>
              <a:rPr>
                <a:latin typeface="Arial" charset="0"/>
                <a:cs typeface="Arial" charset="0"/>
              </a:rPr>
              <a:t>: </a:t>
            </a:r>
          </a:p>
          <a:p>
            <a:pPr>
              <a:buFont typeface="Symbol" pitchFamily="18" charset="2"/>
              <a:buNone/>
              <a:defRPr/>
            </a:pPr>
            <a:r>
              <a:rPr>
                <a:latin typeface="Arial" charset="0"/>
                <a:cs typeface="Arial" charset="0"/>
              </a:rPr>
              <a:t>What I am…				Right Understanding</a:t>
            </a:r>
          </a:p>
          <a:p>
            <a:pPr>
              <a:buFont typeface="Symbol" pitchFamily="18" charset="2"/>
              <a:buNone/>
              <a:defRPr/>
            </a:pPr>
            <a:r>
              <a:rPr>
                <a:latin typeface="Arial" charset="0"/>
                <a:cs typeface="Arial" charset="0"/>
              </a:rPr>
              <a:t>Respect…				RU + Feeling in Relationship</a:t>
            </a:r>
          </a:p>
          <a:p>
            <a:pPr>
              <a:buFont typeface="Symbol" pitchFamily="18" charset="2"/>
              <a:buNone/>
              <a:defRPr/>
            </a:pPr>
            <a:r>
              <a:rPr>
                <a:latin typeface="Arial" charset="0"/>
                <a:cs typeface="Arial" charset="0"/>
              </a:rPr>
              <a:t>Nutritious Food…			RU + Rel + Physical Facility</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Is anything more needed (more than RU, R, PF)?</a:t>
            </a:r>
          </a:p>
          <a:p>
            <a:pPr>
              <a:buFont typeface="Symbol" pitchFamily="18" charset="2"/>
              <a:buNone/>
              <a:defRPr/>
            </a:pPr>
            <a:r>
              <a:rPr>
                <a:latin typeface="Arial" charset="0"/>
                <a:cs typeface="Arial" charset="0"/>
              </a:rPr>
              <a:t>Is anything redundant (out of RU, R, PF)?</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93BE0C-03B8-421E-AA61-9A8D9A61BF1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2. Categorize: Need of I and Need of Body</a:t>
            </a:r>
            <a:endParaRPr lang="en-GB" altLang="en-US"/>
          </a:p>
        </p:txBody>
      </p:sp>
      <p:sp>
        <p:nvSpPr>
          <p:cNvPr id="10243" name="Text Placeholder 2">
            <a:extLst>
              <a:ext uri="{FF2B5EF4-FFF2-40B4-BE49-F238E27FC236}">
                <a16:creationId xmlns:a16="http://schemas.microsoft.com/office/drawing/2014/main" id="{13B85354-CA53-4FC1-BC8E-BE29BC57A621}"/>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a:latin typeface="Arial" charset="0"/>
                <a:cs typeface="Arial" charset="0"/>
              </a:rPr>
              <a:t>Make a list of Your desires, thoughts &amp; expectations</a:t>
            </a:r>
          </a:p>
          <a:p>
            <a:pPr>
              <a:buFont typeface="Symbol" pitchFamily="18" charset="2"/>
              <a:buNone/>
              <a:defRPr/>
            </a:pPr>
            <a:r>
              <a:rPr>
                <a:latin typeface="Arial" charset="0"/>
                <a:cs typeface="Arial" charset="0"/>
              </a:rPr>
              <a:t>Categorize them as Need of Self (I) or Need of Body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Some needs will be for both I and for Body – you can reflect on what is the primary need</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E.g.</a:t>
            </a:r>
          </a:p>
          <a:p>
            <a:pPr>
              <a:buFont typeface="Symbol" pitchFamily="18" charset="2"/>
              <a:buNone/>
              <a:defRPr/>
            </a:pPr>
            <a:r>
              <a:rPr>
                <a:latin typeface="Arial" charset="0"/>
                <a:cs typeface="Arial" charset="0"/>
              </a:rPr>
              <a:t>Food</a:t>
            </a:r>
          </a:p>
          <a:p>
            <a:pPr>
              <a:buFont typeface="Symbol" pitchFamily="18" charset="2"/>
              <a:buNone/>
              <a:defRPr/>
            </a:pPr>
            <a:r>
              <a:rPr>
                <a:latin typeface="Arial" charset="0"/>
                <a:cs typeface="Arial" charset="0"/>
              </a:rPr>
              <a:t>Food for nurturing – need of Body</a:t>
            </a:r>
          </a:p>
          <a:p>
            <a:pPr>
              <a:buFont typeface="Symbol" pitchFamily="18" charset="2"/>
              <a:buNone/>
              <a:defRPr/>
            </a:pPr>
            <a:r>
              <a:rPr>
                <a:latin typeface="Arial" charset="0"/>
                <a:cs typeface="Arial" charset="0"/>
              </a:rPr>
              <a:t>Food for taste 	    – need if I</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House</a:t>
            </a:r>
          </a:p>
          <a:p>
            <a:pPr>
              <a:buFont typeface="Symbol" pitchFamily="18" charset="2"/>
              <a:buNone/>
              <a:defRPr/>
            </a:pPr>
            <a:r>
              <a:rPr>
                <a:latin typeface="Arial" charset="0"/>
                <a:cs typeface="Arial" charset="0"/>
              </a:rPr>
              <a:t>House for protection 			– need of Body</a:t>
            </a:r>
          </a:p>
          <a:p>
            <a:pPr>
              <a:buFont typeface="Symbol" pitchFamily="18" charset="2"/>
              <a:buNone/>
              <a:defRPr/>
            </a:pPr>
            <a:r>
              <a:rPr>
                <a:latin typeface="Arial" charset="0"/>
                <a:cs typeface="Arial" charset="0"/>
              </a:rPr>
              <a:t>House to show others, to get respect 	– need of I</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Q: What is the % of desires that are needs of I, % of needs of Body?</a:t>
            </a:r>
          </a:p>
          <a:p>
            <a:pPr>
              <a:buFont typeface="Symbol" pitchFamily="18" charset="2"/>
              <a:buNone/>
              <a:defRPr/>
            </a:pPr>
            <a:r>
              <a:rPr>
                <a:latin typeface="Arial" charset="0"/>
                <a:cs typeface="Arial" charset="0"/>
              </a:rPr>
              <a:t>Q: % Effort for PF? % Effort for RU &amp; RF?</a:t>
            </a:r>
          </a:p>
          <a:p>
            <a:pPr>
              <a:buFont typeface="Symbol" pitchFamily="18" charset="2"/>
              <a:buNone/>
              <a:defRPr/>
            </a:pPr>
            <a:r>
              <a:rPr>
                <a:solidFill>
                  <a:schemeClr val="bg1"/>
                </a:solidFill>
                <a:latin typeface="Arial" charset="0"/>
                <a:cs typeface="Arial" charset="0"/>
              </a:rPr>
              <a:t>Q: Re-evaluate the program to fulfill needs of I. PF can only fulfill needs of the Body</a:t>
            </a:r>
            <a:endParaRPr lang="en-GB">
              <a:solidFill>
                <a:schemeClr val="bg1"/>
              </a:solidFill>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5" end="1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73AF185-80A1-436D-A8E4-7FEFB8FDB3B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2. Categorize: Needs of I and Need of Body</a:t>
            </a:r>
          </a:p>
        </p:txBody>
      </p:sp>
      <p:sp>
        <p:nvSpPr>
          <p:cNvPr id="17411" name="Text Placeholder 2">
            <a:extLst>
              <a:ext uri="{FF2B5EF4-FFF2-40B4-BE49-F238E27FC236}">
                <a16:creationId xmlns:a16="http://schemas.microsoft.com/office/drawing/2014/main" id="{538EE229-F517-4D29-B94F-606FB551DAE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Human Being = Coexistence of Self (I) and Body</a:t>
            </a:r>
          </a:p>
          <a:p>
            <a:pPr>
              <a:buFont typeface="Symbol" pitchFamily="18" charset="2"/>
              <a:buNone/>
            </a:pPr>
            <a:endParaRPr altLang="en-US"/>
          </a:p>
          <a:p>
            <a:pPr>
              <a:buFont typeface="Symbol" pitchFamily="18" charset="2"/>
              <a:buNone/>
            </a:pPr>
            <a:r>
              <a:rPr altLang="en-US"/>
              <a:t>Activities of desire, thought &amp; expectation are going on in the Self (I)</a:t>
            </a:r>
          </a:p>
          <a:p>
            <a:pPr>
              <a:buFont typeface="Symbol" pitchFamily="18" charset="2"/>
              <a:buNone/>
            </a:pPr>
            <a:r>
              <a:rPr altLang="en-US"/>
              <a:t>These activities are continuous. I can see this within myself</a:t>
            </a:r>
          </a:p>
          <a:p>
            <a:pPr>
              <a:buFont typeface="Symbol" pitchFamily="18" charset="2"/>
              <a:buNone/>
            </a:pPr>
            <a:endParaRPr altLang="en-US"/>
          </a:p>
          <a:p>
            <a:pPr>
              <a:buFont typeface="Symbol" pitchFamily="18" charset="2"/>
              <a:buNone/>
            </a:pPr>
            <a:r>
              <a:rPr altLang="en-US"/>
              <a:t>Some of these are related to needs of the Body and some or related to the needs of the Self (I). We can distinguish between these two</a:t>
            </a:r>
          </a:p>
          <a:p>
            <a:pPr>
              <a:buFont typeface="Symbol" pitchFamily="18" charset="2"/>
              <a:buNone/>
            </a:pPr>
            <a:endParaRPr altLang="en-US"/>
          </a:p>
          <a:p>
            <a:pPr>
              <a:buFont typeface="Symbol" pitchFamily="18" charset="2"/>
              <a:buNone/>
            </a:pPr>
            <a:r>
              <a:rPr altLang="en-US"/>
              <a:t>Most of the desires, thoughts &amp; expectations are related to the needs of the self</a:t>
            </a:r>
          </a:p>
          <a:p>
            <a:pPr>
              <a:buFont typeface="Symbol" pitchFamily="18" charset="2"/>
              <a:buNone/>
            </a:pPr>
            <a:endParaRPr altLang="en-US"/>
          </a:p>
          <a:p>
            <a:pPr>
              <a:buFont typeface="Symbol" pitchFamily="18" charset="2"/>
              <a:buNone/>
            </a:pPr>
            <a:r>
              <a:rPr altLang="en-US"/>
              <a:t>Most of the effort is for physical facility</a:t>
            </a:r>
          </a:p>
          <a:p>
            <a:pPr>
              <a:buFont typeface="Symbol" pitchFamily="18" charset="2"/>
              <a:buNone/>
            </a:pPr>
            <a:endParaRPr altLang="en-US"/>
          </a:p>
          <a:p>
            <a:pPr>
              <a:buFont typeface="Symbol" pitchFamily="18" charset="2"/>
              <a:buNone/>
            </a:pPr>
            <a:r>
              <a:rPr altLang="en-US"/>
              <a:t>More effort on right understanding &amp; right feeling in oneself is required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3A099C4-3087-4A16-82A8-71CFD06098CC}"/>
              </a:ext>
            </a:extLst>
          </p:cNvPr>
          <p:cNvSpPr/>
          <p:nvPr/>
        </p:nvSpPr>
        <p:spPr>
          <a:xfrm>
            <a:off x="152400" y="609600"/>
            <a:ext cx="1981200" cy="1828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A87A17E7-5215-45FC-A1DB-82FBC2259A94}"/>
              </a:ext>
            </a:extLst>
          </p:cNvPr>
          <p:cNvSpPr/>
          <p:nvPr/>
        </p:nvSpPr>
        <p:spPr>
          <a:xfrm>
            <a:off x="152400" y="2819400"/>
            <a:ext cx="1981200" cy="1828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6" name="Title 1">
            <a:extLst>
              <a:ext uri="{FF2B5EF4-FFF2-40B4-BE49-F238E27FC236}">
                <a16:creationId xmlns:a16="http://schemas.microsoft.com/office/drawing/2014/main" id="{064BEFD6-C240-4D7F-A426-897BC491E51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2. Categorize: Need of I and Need of Body</a:t>
            </a:r>
          </a:p>
        </p:txBody>
      </p:sp>
      <p:sp>
        <p:nvSpPr>
          <p:cNvPr id="11269" name="Text Placeholder 2">
            <a:extLst>
              <a:ext uri="{FF2B5EF4-FFF2-40B4-BE49-F238E27FC236}">
                <a16:creationId xmlns:a16="http://schemas.microsoft.com/office/drawing/2014/main" id="{4A99AD9E-882B-4D1F-AFFE-910B5EECAAC1}"/>
              </a:ext>
            </a:extLst>
          </p:cNvPr>
          <p:cNvSpPr>
            <a:spLocks noGrp="1"/>
          </p:cNvSpPr>
          <p:nvPr>
            <p:ph type="body" sz="quarter" idx="13"/>
          </p:nvPr>
        </p:nvSpPr>
        <p:spPr bwMode="auto">
          <a:xfrm>
            <a:off x="2895600" y="609600"/>
            <a:ext cx="9296400" cy="59436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dirty="0">
                <a:latin typeface="Arial" charset="0"/>
                <a:cs typeface="Arial" charset="0"/>
              </a:rPr>
              <a:t>Some desires are </a:t>
            </a:r>
            <a:r>
              <a:rPr b="1" dirty="0">
                <a:latin typeface="Arial" charset="0"/>
                <a:cs typeface="Arial" charset="0"/>
              </a:rPr>
              <a:t>needs</a:t>
            </a:r>
            <a:r>
              <a:rPr dirty="0">
                <a:latin typeface="Arial" charset="0"/>
                <a:cs typeface="Arial" charset="0"/>
              </a:rPr>
              <a:t> of the Body</a:t>
            </a:r>
          </a:p>
          <a:p>
            <a:pPr>
              <a:buFont typeface="Symbol" pitchFamily="18" charset="2"/>
              <a:buNone/>
              <a:defRPr/>
            </a:pPr>
            <a:r>
              <a:rPr dirty="0">
                <a:latin typeface="Arial" charset="0"/>
                <a:cs typeface="Arial" charset="0"/>
              </a:rPr>
              <a:t>Most desires are needs of Self(I)</a:t>
            </a:r>
          </a:p>
          <a:p>
            <a:pPr>
              <a:buFont typeface="Symbol" pitchFamily="18" charset="2"/>
              <a:buNone/>
              <a:defRPr/>
            </a:pPr>
            <a:endParaRPr dirty="0">
              <a:latin typeface="Arial" charset="0"/>
              <a:cs typeface="Arial" charset="0"/>
            </a:endParaRPr>
          </a:p>
          <a:p>
            <a:pPr>
              <a:buFont typeface="Symbol" pitchFamily="18" charset="2"/>
              <a:buNone/>
              <a:defRPr/>
            </a:pPr>
            <a:endParaRPr dirty="0">
              <a:latin typeface="Arial" charset="0"/>
              <a:cs typeface="Arial" charset="0"/>
            </a:endParaRPr>
          </a:p>
          <a:p>
            <a:pPr>
              <a:buFont typeface="Symbol" pitchFamily="18" charset="2"/>
              <a:buNone/>
              <a:defRPr/>
            </a:pPr>
            <a:endParaRPr dirty="0">
              <a:latin typeface="Arial" charset="0"/>
              <a:cs typeface="Arial" charset="0"/>
            </a:endParaRPr>
          </a:p>
          <a:p>
            <a:pPr>
              <a:buFont typeface="Symbol" pitchFamily="18" charset="2"/>
              <a:buNone/>
              <a:defRPr/>
            </a:pPr>
            <a:r>
              <a:rPr dirty="0">
                <a:latin typeface="Arial" charset="0"/>
                <a:cs typeface="Arial" charset="0"/>
              </a:rPr>
              <a:t>Some effort is for Right Understanding &amp; Relationship</a:t>
            </a:r>
          </a:p>
          <a:p>
            <a:pPr>
              <a:buFont typeface="Symbol" pitchFamily="18" charset="2"/>
              <a:buNone/>
              <a:defRPr/>
            </a:pPr>
            <a:r>
              <a:rPr dirty="0">
                <a:latin typeface="Arial" charset="0"/>
                <a:cs typeface="Arial" charset="0"/>
              </a:rPr>
              <a:t>Most of the </a:t>
            </a:r>
            <a:r>
              <a:rPr b="1" dirty="0">
                <a:latin typeface="Arial" charset="0"/>
                <a:cs typeface="Arial" charset="0"/>
              </a:rPr>
              <a:t>effort</a:t>
            </a:r>
            <a:r>
              <a:rPr dirty="0">
                <a:latin typeface="Arial" charset="0"/>
                <a:cs typeface="Arial" charset="0"/>
              </a:rPr>
              <a:t> is for Physical Facility</a:t>
            </a:r>
          </a:p>
          <a:p>
            <a:pPr>
              <a:buFont typeface="Symbol" pitchFamily="18" charset="2"/>
              <a:buNone/>
              <a:defRPr/>
            </a:pPr>
            <a:endParaRPr dirty="0">
              <a:latin typeface="Arial" charset="0"/>
              <a:cs typeface="Arial" charset="0"/>
            </a:endParaRPr>
          </a:p>
          <a:p>
            <a:pPr>
              <a:buFont typeface="Symbol" pitchFamily="18" charset="2"/>
              <a:buNone/>
              <a:defRPr/>
            </a:pPr>
            <a:endParaRPr dirty="0">
              <a:latin typeface="Arial" charset="0"/>
              <a:cs typeface="Arial" charset="0"/>
            </a:endParaRPr>
          </a:p>
          <a:p>
            <a:pPr>
              <a:buFont typeface="Symbol" pitchFamily="18" charset="2"/>
              <a:buNone/>
              <a:defRPr/>
            </a:pPr>
            <a:r>
              <a:rPr dirty="0">
                <a:latin typeface="Arial" charset="0"/>
                <a:cs typeface="Arial" charset="0"/>
              </a:rPr>
              <a:t>Most of the desires are of needs of Self(I)</a:t>
            </a:r>
          </a:p>
          <a:p>
            <a:pPr>
              <a:buFont typeface="Symbol" pitchFamily="18" charset="2"/>
              <a:buNone/>
              <a:defRPr/>
            </a:pPr>
            <a:r>
              <a:rPr dirty="0">
                <a:latin typeface="Arial" charset="0"/>
                <a:cs typeface="Arial" charset="0"/>
              </a:rPr>
              <a:t>Most of the effort is for Physical facility</a:t>
            </a:r>
          </a:p>
          <a:p>
            <a:pPr>
              <a:buFont typeface="Symbol" pitchFamily="18" charset="2"/>
              <a:buNone/>
              <a:defRPr/>
            </a:pPr>
            <a:r>
              <a:rPr dirty="0">
                <a:latin typeface="Arial" charset="0"/>
                <a:cs typeface="Arial" charset="0"/>
              </a:rPr>
              <a:t>Physical Facility can fulfill only needs of the Body…</a:t>
            </a:r>
          </a:p>
          <a:p>
            <a:pPr>
              <a:buFont typeface="Symbol" pitchFamily="18" charset="2"/>
              <a:buNone/>
              <a:defRPr/>
            </a:pPr>
            <a:endParaRPr dirty="0">
              <a:latin typeface="Arial" charset="0"/>
              <a:cs typeface="Arial" charset="0"/>
            </a:endParaRPr>
          </a:p>
          <a:p>
            <a:pPr>
              <a:buFont typeface="Symbol" pitchFamily="18" charset="2"/>
              <a:buNone/>
              <a:defRPr/>
            </a:pPr>
            <a:r>
              <a:rPr dirty="0">
                <a:latin typeface="Arial" charset="0"/>
                <a:cs typeface="Arial" charset="0"/>
              </a:rPr>
              <a:t>Is there a balance between desire and effort?</a:t>
            </a:r>
          </a:p>
          <a:p>
            <a:pPr>
              <a:buFont typeface="Symbol" pitchFamily="18" charset="2"/>
              <a:buNone/>
              <a:defRPr/>
            </a:pPr>
            <a:r>
              <a:rPr dirty="0">
                <a:latin typeface="Arial" charset="0"/>
                <a:cs typeface="Arial" charset="0"/>
              </a:rPr>
              <a:t>What is the effort required to balance this?</a:t>
            </a:r>
          </a:p>
        </p:txBody>
      </p:sp>
      <p:sp>
        <p:nvSpPr>
          <p:cNvPr id="4" name="Pie 3">
            <a:extLst>
              <a:ext uri="{FF2B5EF4-FFF2-40B4-BE49-F238E27FC236}">
                <a16:creationId xmlns:a16="http://schemas.microsoft.com/office/drawing/2014/main" id="{7525A0EE-7A0F-4896-924C-DEA829DCF6E3}"/>
              </a:ext>
            </a:extLst>
          </p:cNvPr>
          <p:cNvSpPr/>
          <p:nvPr/>
        </p:nvSpPr>
        <p:spPr>
          <a:xfrm>
            <a:off x="152400" y="609600"/>
            <a:ext cx="1981200" cy="1828800"/>
          </a:xfrm>
          <a:prstGeom prst="pie">
            <a:avLst>
              <a:gd name="adj1" fmla="val 19138999"/>
              <a:gd name="adj2" fmla="val 1620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5" name="Pie 4">
            <a:extLst>
              <a:ext uri="{FF2B5EF4-FFF2-40B4-BE49-F238E27FC236}">
                <a16:creationId xmlns:a16="http://schemas.microsoft.com/office/drawing/2014/main" id="{7C2519FE-1950-4AF0-9204-494B336BF322}"/>
              </a:ext>
            </a:extLst>
          </p:cNvPr>
          <p:cNvSpPr/>
          <p:nvPr/>
        </p:nvSpPr>
        <p:spPr>
          <a:xfrm>
            <a:off x="152400" y="2819400"/>
            <a:ext cx="1981200" cy="1828800"/>
          </a:xfrm>
          <a:prstGeom prst="pie">
            <a:avLst>
              <a:gd name="adj1" fmla="val 13096914"/>
              <a:gd name="adj2" fmla="val 1620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cxnSp>
        <p:nvCxnSpPr>
          <p:cNvPr id="10" name="Straight Arrow Connector 9">
            <a:extLst>
              <a:ext uri="{FF2B5EF4-FFF2-40B4-BE49-F238E27FC236}">
                <a16:creationId xmlns:a16="http://schemas.microsoft.com/office/drawing/2014/main" id="{99CE7720-F637-4E21-83CB-531ECB77E23B}"/>
              </a:ext>
            </a:extLst>
          </p:cNvPr>
          <p:cNvCxnSpPr>
            <a:stCxn id="19" idx="2"/>
          </p:cNvCxnSpPr>
          <p:nvPr/>
        </p:nvCxnSpPr>
        <p:spPr>
          <a:xfrm rot="5400000">
            <a:off x="1733550" y="1162050"/>
            <a:ext cx="45720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E220C0-F956-4EBC-A620-4B699FB2A9BA}"/>
              </a:ext>
            </a:extLst>
          </p:cNvPr>
          <p:cNvCxnSpPr>
            <a:stCxn id="18" idx="1"/>
          </p:cNvCxnSpPr>
          <p:nvPr/>
        </p:nvCxnSpPr>
        <p:spPr>
          <a:xfrm rot="10800000">
            <a:off x="1600200" y="7620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D73FE4B-16A9-433C-9DB5-A63B4CCA9BFE}"/>
              </a:ext>
            </a:extLst>
          </p:cNvPr>
          <p:cNvCxnSpPr>
            <a:stCxn id="20" idx="2"/>
          </p:cNvCxnSpPr>
          <p:nvPr/>
        </p:nvCxnSpPr>
        <p:spPr>
          <a:xfrm rot="5400000">
            <a:off x="1924050" y="3257550"/>
            <a:ext cx="533400" cy="114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B6117B-C178-4F4D-AC94-52D83CEBEE2D}"/>
              </a:ext>
            </a:extLst>
          </p:cNvPr>
          <p:cNvCxnSpPr>
            <a:stCxn id="21" idx="1"/>
          </p:cNvCxnSpPr>
          <p:nvPr/>
        </p:nvCxnSpPr>
        <p:spPr>
          <a:xfrm rot="10800000" flipV="1">
            <a:off x="838200" y="2590800"/>
            <a:ext cx="12954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C1101D5-69ED-4E3B-A4AC-3BC8B637E640}"/>
              </a:ext>
            </a:extLst>
          </p:cNvPr>
          <p:cNvSpPr/>
          <p:nvPr/>
        </p:nvSpPr>
        <p:spPr>
          <a:xfrm>
            <a:off x="2133600" y="685800"/>
            <a:ext cx="228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3967E324-B2E2-4184-89B1-CE3911604E71}"/>
              </a:ext>
            </a:extLst>
          </p:cNvPr>
          <p:cNvSpPr/>
          <p:nvPr/>
        </p:nvSpPr>
        <p:spPr>
          <a:xfrm>
            <a:off x="2133600" y="1066800"/>
            <a:ext cx="228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id="{6C749DEE-1619-4D70-AC55-F4DE97DB63C4}"/>
              </a:ext>
            </a:extLst>
          </p:cNvPr>
          <p:cNvSpPr/>
          <p:nvPr/>
        </p:nvSpPr>
        <p:spPr>
          <a:xfrm>
            <a:off x="2133600" y="2895600"/>
            <a:ext cx="228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D4CEAFE2-0400-4F43-9588-F1B77FF9FDEA}"/>
              </a:ext>
            </a:extLst>
          </p:cNvPr>
          <p:cNvSpPr/>
          <p:nvPr/>
        </p:nvSpPr>
        <p:spPr>
          <a:xfrm>
            <a:off x="2133600" y="2514600"/>
            <a:ext cx="228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D996CB82-3462-4968-BC68-C53086323969}"/>
              </a:ext>
            </a:extLst>
          </p:cNvPr>
          <p:cNvSpPr/>
          <p:nvPr/>
        </p:nvSpPr>
        <p:spPr>
          <a:xfrm>
            <a:off x="8077200" y="4419600"/>
            <a:ext cx="228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4792A318-CC71-4EED-A389-E0F8B49B0CCE}"/>
              </a:ext>
            </a:extLst>
          </p:cNvPr>
          <p:cNvSpPr/>
          <p:nvPr/>
        </p:nvSpPr>
        <p:spPr>
          <a:xfrm>
            <a:off x="8458200" y="4038600"/>
            <a:ext cx="228600" cy="152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1476</Words>
  <Application>Microsoft Office PowerPoint</Application>
  <PresentationFormat>Widescreen</PresentationFormat>
  <Paragraphs>227</Paragraphs>
  <Slides>15</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Kruti Dev 010</vt:lpstr>
      <vt:lpstr>Symbol</vt:lpstr>
      <vt:lpstr>Times New Roman</vt:lpstr>
      <vt:lpstr>Wingdings</vt:lpstr>
      <vt:lpstr>UHV Theme 2022</vt:lpstr>
      <vt:lpstr>Practice Session 3 List of Desires</vt:lpstr>
      <vt:lpstr>PowerPoint Presentation</vt:lpstr>
      <vt:lpstr>Practical Exercise</vt:lpstr>
      <vt:lpstr>Self Reflection</vt:lpstr>
      <vt:lpstr>Self Reflection Conclusions</vt:lpstr>
      <vt:lpstr>1. RU, Rel, PF or anything more?</vt:lpstr>
      <vt:lpstr>2. Categorize: Need of I and Need of Body</vt:lpstr>
      <vt:lpstr>2. Categorize: Needs of I and Need of Body</vt:lpstr>
      <vt:lpstr>2. Categorize: Need of I and Need of Body</vt:lpstr>
      <vt:lpstr>2. Categorize: Need of I and Need of Body – Effort</vt:lpstr>
      <vt:lpstr>3. Categorise: Preconditioning, Sensation and Natural Acceptance</vt:lpstr>
      <vt:lpstr>3. Categorise: Preconditioning, Sensation and Natural Acceptance</vt:lpstr>
      <vt:lpstr>3. Categorise: Preconditioning, Sensation and Natural Acceptance</vt:lpstr>
      <vt:lpstr>3. Categorise: Preconditioning, Sensation and Natural Acceptance</vt:lpstr>
      <vt:lpstr>3. Enslavement and Self-organisation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2024-06-08T13:13:13Z</dcterms:modified>
</cp:coreProperties>
</file>